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5"/>
  </p:notesMasterIdLst>
  <p:handoutMasterIdLst>
    <p:handoutMasterId r:id="rId26"/>
  </p:handoutMasterIdLst>
  <p:sldIdLst>
    <p:sldId id="256" r:id="rId5"/>
    <p:sldId id="257" r:id="rId6"/>
    <p:sldId id="258" r:id="rId7"/>
    <p:sldId id="260" r:id="rId8"/>
    <p:sldId id="269" r:id="rId9"/>
    <p:sldId id="281" r:id="rId10"/>
    <p:sldId id="273" r:id="rId11"/>
    <p:sldId id="277" r:id="rId12"/>
    <p:sldId id="272" r:id="rId13"/>
    <p:sldId id="271" r:id="rId14"/>
    <p:sldId id="278" r:id="rId15"/>
    <p:sldId id="274" r:id="rId16"/>
    <p:sldId id="275" r:id="rId17"/>
    <p:sldId id="270" r:id="rId18"/>
    <p:sldId id="276" r:id="rId19"/>
    <p:sldId id="259" r:id="rId20"/>
    <p:sldId id="261" r:id="rId21"/>
    <p:sldId id="263" r:id="rId22"/>
    <p:sldId id="268" r:id="rId23"/>
    <p:sldId id="265"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500" userDrawn="1">
          <p15:clr>
            <a:srgbClr val="A4A3A4"/>
          </p15:clr>
        </p15:guide>
        <p15:guide id="8" pos="495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284E427A-3D55-4303-BF80-6455036E1D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58" autoAdjust="0"/>
    <p:restoredTop sz="94291" autoAdjust="0"/>
  </p:normalViewPr>
  <p:slideViewPr>
    <p:cSldViewPr snapToGrid="0" showGuides="1">
      <p:cViewPr varScale="1">
        <p:scale>
          <a:sx n="111" d="100"/>
          <a:sy n="111" d="100"/>
        </p:scale>
        <p:origin x="258" y="78"/>
      </p:cViewPr>
      <p:guideLst>
        <p:guide pos="3840"/>
        <p:guide orient="horz" pos="2500"/>
        <p:guide pos="4951"/>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bg2"/>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Farm (EFU)</c:v>
                </c:pt>
                <c:pt idx="1">
                  <c:v>Farm (Non-EFU)</c:v>
                </c:pt>
                <c:pt idx="2">
                  <c:v>Forest</c:v>
                </c:pt>
                <c:pt idx="3">
                  <c:v>STF</c:v>
                </c:pt>
                <c:pt idx="4">
                  <c:v>Multiple Special Assessments </c:v>
                </c:pt>
              </c:strCache>
            </c:strRef>
          </c:cat>
          <c:val>
            <c:numRef>
              <c:f>Sheet1!$B$2:$B$6</c:f>
              <c:numCache>
                <c:formatCode>#,##0</c:formatCode>
                <c:ptCount val="5"/>
                <c:pt idx="0">
                  <c:v>6209</c:v>
                </c:pt>
                <c:pt idx="1">
                  <c:v>1000</c:v>
                </c:pt>
                <c:pt idx="2">
                  <c:v>4343</c:v>
                </c:pt>
                <c:pt idx="3">
                  <c:v>330</c:v>
                </c:pt>
                <c:pt idx="4">
                  <c:v>294</c:v>
                </c:pt>
              </c:numCache>
            </c:numRef>
          </c:val>
          <c:extLst>
            <c:ext xmlns:c16="http://schemas.microsoft.com/office/drawing/2014/chart" uri="{C3380CC4-5D6E-409C-BE32-E72D297353CC}">
              <c16:uniqueId val="{00000000-F662-4770-80E0-FDF96101C9A3}"/>
            </c:ext>
          </c:extLst>
        </c:ser>
        <c:dLbls>
          <c:showLegendKey val="0"/>
          <c:showVal val="0"/>
          <c:showCatName val="0"/>
          <c:showSerName val="0"/>
          <c:showPercent val="0"/>
          <c:showBubbleSize val="0"/>
        </c:dLbls>
        <c:gapWidth val="27"/>
        <c:overlap val="5"/>
        <c:axId val="361581080"/>
        <c:axId val="361579112"/>
      </c:barChart>
      <c:catAx>
        <c:axId val="361581080"/>
        <c:scaling>
          <c:orientation val="minMax"/>
        </c:scaling>
        <c:delete val="0"/>
        <c:axPos val="b"/>
        <c:numFmt formatCode="General" sourceLinked="1"/>
        <c:majorTickMark val="none"/>
        <c:minorTickMark val="none"/>
        <c:tickLblPos val="nextTo"/>
        <c:spPr>
          <a:noFill/>
          <a:ln w="12700" cap="flat" cmpd="sng" algn="ctr">
            <a:solidFill>
              <a:schemeClr val="bg2"/>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361579112"/>
        <c:crosses val="autoZero"/>
        <c:auto val="1"/>
        <c:lblAlgn val="ctr"/>
        <c:lblOffset val="100"/>
        <c:noMultiLvlLbl val="0"/>
      </c:catAx>
      <c:valAx>
        <c:axId val="361579112"/>
        <c:scaling>
          <c:orientation val="minMax"/>
          <c:min val="0"/>
        </c:scaling>
        <c:delete val="1"/>
        <c:axPos val="l"/>
        <c:majorGridlines>
          <c:spPr>
            <a:ln w="9525" cap="flat" cmpd="sng" algn="ctr">
              <a:solidFill>
                <a:schemeClr val="accent1">
                  <a:alpha val="20000"/>
                </a:schemeClr>
              </a:solidFill>
              <a:round/>
            </a:ln>
            <a:effectLst/>
          </c:spPr>
        </c:majorGridlines>
        <c:numFmt formatCode="#,##0" sourceLinked="1"/>
        <c:majorTickMark val="none"/>
        <c:minorTickMark val="none"/>
        <c:tickLblPos val="nextTo"/>
        <c:crossAx val="361581080"/>
        <c:crosses val="autoZero"/>
        <c:crossBetween val="between"/>
        <c:majorUnit val="1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8B8B31-1CFE-4A78-A796-40061C1B29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1F5D168-A009-4B34-B08F-277E0D6ABD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D47A4C-1800-412B-9042-C93F1924AECC}" type="datetimeFigureOut">
              <a:rPr lang="en-US" smtClean="0"/>
              <a:t>5/8/2025</a:t>
            </a:fld>
            <a:endParaRPr lang="en-US" dirty="0"/>
          </a:p>
        </p:txBody>
      </p:sp>
      <p:sp>
        <p:nvSpPr>
          <p:cNvPr id="4" name="Footer Placeholder 3">
            <a:extLst>
              <a:ext uri="{FF2B5EF4-FFF2-40B4-BE49-F238E27FC236}">
                <a16:creationId xmlns:a16="http://schemas.microsoft.com/office/drawing/2014/main" id="{810C826E-30C5-4DD2-97CD-F700F8EBBF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A1BE32A-EDDE-428D-8FA7-84F681D978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81FD62-43B6-432F-96E1-BCDE3916E10C}" type="slidenum">
              <a:rPr lang="en-US" smtClean="0"/>
              <a:t>‹#›</a:t>
            </a:fld>
            <a:endParaRPr lang="en-US" dirty="0"/>
          </a:p>
        </p:txBody>
      </p:sp>
    </p:spTree>
    <p:extLst>
      <p:ext uri="{BB962C8B-B14F-4D97-AF65-F5344CB8AC3E}">
        <p14:creationId xmlns:p14="http://schemas.microsoft.com/office/powerpoint/2010/main" val="1499383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en-US" noProof="0" smtClean="0"/>
              <a:t>5/8/2025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en-US" noProof="0" smtClean="0"/>
              <a:t>‹#›</a:t>
            </a:fld>
            <a:endParaRPr lang="en-US" noProof="0"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Da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BDC2B7-F00D-400D-B8A6-97B919353569}"/>
              </a:ext>
            </a:extLst>
          </p:cNvPr>
          <p:cNvPicPr>
            <a:picLocks noChangeAspect="1"/>
          </p:cNvPicPr>
          <p:nvPr userDrawn="1"/>
        </p:nvPicPr>
        <p:blipFill>
          <a:blip r:embed="rId2"/>
          <a:srcRect/>
          <a:stretch/>
        </p:blipFill>
        <p:spPr>
          <a:xfrm>
            <a:off x="0" y="1693"/>
            <a:ext cx="12192000" cy="6854613"/>
          </a:xfrm>
          <a:prstGeom prst="rect">
            <a:avLst/>
          </a:prstGeom>
          <a:gradFill>
            <a:gsLst>
              <a:gs pos="0">
                <a:schemeClr val="accent2"/>
              </a:gs>
              <a:gs pos="100000">
                <a:schemeClr val="accent3">
                  <a:alpha val="80000"/>
                </a:schemeClr>
              </a:gs>
            </a:gsLst>
            <a:lin ang="0" scaled="1"/>
          </a:gradFill>
        </p:spPr>
      </p:pic>
      <p:pic>
        <p:nvPicPr>
          <p:cNvPr id="11" name="Picture 10">
            <a:extLst>
              <a:ext uri="{FF2B5EF4-FFF2-40B4-BE49-F238E27FC236}">
                <a16:creationId xmlns:a16="http://schemas.microsoft.com/office/drawing/2014/main" id="{73084B3D-DA1B-4946-95BE-D3AA407831CD}"/>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1680191"/>
            <a:ext cx="4367531" cy="324417"/>
          </a:xfrm>
        </p:spPr>
        <p:txBody>
          <a:bodyPr>
            <a:noAutofit/>
          </a:bodyPr>
          <a:lstStyle>
            <a:lvl1pPr marL="0" indent="0" algn="ctr">
              <a:buNone/>
              <a:defRPr sz="2000" b="1"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20XX</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1333943"/>
            <a:ext cx="4367531" cy="324417"/>
          </a:xfrm>
        </p:spPr>
        <p:txBody>
          <a:bodyPr>
            <a:noAutofit/>
          </a:bodyPr>
          <a:lstStyle>
            <a:lvl1pPr marL="0" indent="0" algn="ctr">
              <a:buNone/>
              <a:defRPr sz="23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Month</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4720037"/>
            <a:ext cx="10090287" cy="1101897"/>
          </a:xfrm>
        </p:spPr>
        <p:txBody>
          <a:bodyPr>
            <a:noAutofit/>
          </a:bodyPr>
          <a:lstStyle>
            <a:lvl1pPr marL="0" indent="0" algn="ctr">
              <a:buNone/>
              <a:defRPr sz="3500" b="0" i="0">
                <a:solidFill>
                  <a:schemeClr val="bg2"/>
                </a:solidFill>
              </a:defRPr>
            </a:lvl1pPr>
          </a:lstStyle>
          <a:p>
            <a:pPr lvl="0"/>
            <a:r>
              <a:rPr lang="en-US" noProof="0"/>
              <a:t>Presentation</a:t>
            </a:r>
            <a:br>
              <a:rPr lang="en-US" noProof="0"/>
            </a:br>
            <a:r>
              <a:rPr lang="en-US" noProof="0"/>
              <a:t>Tagline</a:t>
            </a:r>
          </a:p>
        </p:txBody>
      </p:sp>
      <p:sp>
        <p:nvSpPr>
          <p:cNvPr id="5" name="Rectangle 4">
            <a:extLst>
              <a:ext uri="{FF2B5EF4-FFF2-40B4-BE49-F238E27FC236}">
                <a16:creationId xmlns:a16="http://schemas.microsoft.com/office/drawing/2014/main" id="{6691BBC0-FAFE-4A57-9925-6182B74C4CB1}"/>
              </a:ext>
              <a:ext uri="{C183D7F6-B498-43B3-948B-1728B52AA6E4}">
                <adec:decorative xmlns:adec="http://schemas.microsoft.com/office/drawing/2017/decorative"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sp>
        <p:nvSpPr>
          <p:cNvPr id="3" name="Rectangle 2" descr="View of a lake and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16" name="Text Placeholder 26">
            <a:extLst>
              <a:ext uri="{FF2B5EF4-FFF2-40B4-BE49-F238E27FC236}">
                <a16:creationId xmlns:a16="http://schemas.microsoft.com/office/drawing/2014/main" id="{82190F1B-1701-4806-870F-8FC7F32FE4AA}"/>
              </a:ext>
            </a:extLst>
          </p:cNvPr>
          <p:cNvSpPr>
            <a:spLocks noGrp="1"/>
          </p:cNvSpPr>
          <p:nvPr>
            <p:ph type="body" sz="quarter" idx="21" hasCustomPrompt="1"/>
          </p:nvPr>
        </p:nvSpPr>
        <p:spPr>
          <a:xfrm>
            <a:off x="3912235" y="4222968"/>
            <a:ext cx="4367531"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+7 678-555-0128</a:t>
            </a:r>
          </a:p>
        </p:txBody>
      </p:sp>
      <p:sp>
        <p:nvSpPr>
          <p:cNvPr id="18" name="Text Placeholder 26">
            <a:extLst>
              <a:ext uri="{FF2B5EF4-FFF2-40B4-BE49-F238E27FC236}">
                <a16:creationId xmlns:a16="http://schemas.microsoft.com/office/drawing/2014/main" id="{972B7F81-5409-42D9-B44C-88D9CBD9BAD5}"/>
              </a:ext>
            </a:extLst>
          </p:cNvPr>
          <p:cNvSpPr>
            <a:spLocks noGrp="1"/>
          </p:cNvSpPr>
          <p:nvPr>
            <p:ph type="body" sz="quarter" idx="20" hasCustomPrompt="1"/>
          </p:nvPr>
        </p:nvSpPr>
        <p:spPr>
          <a:xfrm>
            <a:off x="3912235" y="392769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19" name="Text Placeholder 14">
            <a:extLst>
              <a:ext uri="{FF2B5EF4-FFF2-40B4-BE49-F238E27FC236}">
                <a16:creationId xmlns:a16="http://schemas.microsoft.com/office/drawing/2014/main" id="{FAA54554-5CE2-43AD-979D-F095482C49AB}"/>
              </a:ext>
            </a:extLst>
          </p:cNvPr>
          <p:cNvSpPr>
            <a:spLocks noGrp="1"/>
          </p:cNvSpPr>
          <p:nvPr>
            <p:ph type="body" sz="quarter" idx="13" hasCustomPrompt="1"/>
          </p:nvPr>
        </p:nvSpPr>
        <p:spPr>
          <a:xfrm>
            <a:off x="1050857" y="2655074"/>
            <a:ext cx="10090287" cy="606659"/>
          </a:xfrm>
        </p:spPr>
        <p:txBody>
          <a:bodyPr>
            <a:noAutofit/>
          </a:bodyPr>
          <a:lstStyle>
            <a:lvl1pPr marL="0" indent="0" algn="ctr">
              <a:buNone/>
              <a:defRPr sz="3500" b="0" i="0">
                <a:solidFill>
                  <a:schemeClr val="bg2"/>
                </a:solidFill>
              </a:defRPr>
            </a:lvl1pPr>
          </a:lstStyle>
          <a:p>
            <a:pPr lvl="0"/>
            <a:r>
              <a:rPr lang="en-US" noProof="0"/>
              <a:t>Alexander Martensson</a:t>
            </a:r>
          </a:p>
        </p:txBody>
      </p:sp>
      <p:sp>
        <p:nvSpPr>
          <p:cNvPr id="20" name="Text Placeholder 26">
            <a:extLst>
              <a:ext uri="{FF2B5EF4-FFF2-40B4-BE49-F238E27FC236}">
                <a16:creationId xmlns:a16="http://schemas.microsoft.com/office/drawing/2014/main" id="{A1D8F0C1-128A-435B-8585-F0B32496EC79}"/>
              </a:ext>
            </a:extLst>
          </p:cNvPr>
          <p:cNvSpPr>
            <a:spLocks noGrp="1"/>
          </p:cNvSpPr>
          <p:nvPr>
            <p:ph type="body" sz="quarter" idx="22" hasCustomPrompt="1"/>
          </p:nvPr>
        </p:nvSpPr>
        <p:spPr>
          <a:xfrm>
            <a:off x="3135722" y="5230723"/>
            <a:ext cx="5920556"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martensson@example.com</a:t>
            </a:r>
          </a:p>
        </p:txBody>
      </p:sp>
      <p:sp>
        <p:nvSpPr>
          <p:cNvPr id="22" name="Text Placeholder 26">
            <a:extLst>
              <a:ext uri="{FF2B5EF4-FFF2-40B4-BE49-F238E27FC236}">
                <a16:creationId xmlns:a16="http://schemas.microsoft.com/office/drawing/2014/main" id="{90B48E8B-E525-4852-9167-5281C64B1C37}"/>
              </a:ext>
            </a:extLst>
          </p:cNvPr>
          <p:cNvSpPr>
            <a:spLocks noGrp="1"/>
          </p:cNvSpPr>
          <p:nvPr>
            <p:ph type="body" sz="quarter" idx="23" hasCustomPrompt="1"/>
          </p:nvPr>
        </p:nvSpPr>
        <p:spPr>
          <a:xfrm>
            <a:off x="3912235" y="4929014"/>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
        <p:nvSpPr>
          <p:cNvPr id="24" name="Title 1">
            <a:extLst>
              <a:ext uri="{FF2B5EF4-FFF2-40B4-BE49-F238E27FC236}">
                <a16:creationId xmlns:a16="http://schemas.microsoft.com/office/drawing/2014/main" id="{0C5EB90F-1ADD-412B-9044-2CC607B786B1}"/>
              </a:ext>
            </a:extLst>
          </p:cNvPr>
          <p:cNvSpPr>
            <a:spLocks noGrp="1"/>
          </p:cNvSpPr>
          <p:nvPr>
            <p:ph type="title" hasCustomPrompt="1"/>
          </p:nvPr>
        </p:nvSpPr>
        <p:spPr>
          <a:xfrm>
            <a:off x="1050856" y="993494"/>
            <a:ext cx="10104124" cy="1517356"/>
          </a:xfrm>
        </p:spPr>
        <p:txBody>
          <a:bodyPr>
            <a:noAutofit/>
          </a:bodyPr>
          <a:lstStyle>
            <a:lvl1pPr algn="ctr">
              <a:defRPr sz="8000" b="0">
                <a:solidFill>
                  <a:schemeClr val="bg1"/>
                </a:solidFill>
              </a:defRPr>
            </a:lvl1pPr>
          </a:lstStyle>
          <a:p>
            <a:r>
              <a:rPr lang="en-US" noProof="0"/>
              <a:t>THANK YOU!</a:t>
            </a:r>
          </a:p>
        </p:txBody>
      </p:sp>
      <p:sp>
        <p:nvSpPr>
          <p:cNvPr id="25" name="Rectangle 24">
            <a:extLst>
              <a:ext uri="{FF2B5EF4-FFF2-40B4-BE49-F238E27FC236}">
                <a16:creationId xmlns:a16="http://schemas.microsoft.com/office/drawing/2014/main" id="{540A1271-E1E7-40AB-9552-9B4249544008}"/>
              </a:ext>
              <a:ext uri="{C183D7F6-B498-43B3-948B-1728B52AA6E4}">
                <adec:decorative xmlns:adec="http://schemas.microsoft.com/office/drawing/2017/decorative" val="1"/>
              </a:ext>
            </a:extLst>
          </p:cNvPr>
          <p:cNvSpPr/>
          <p:nvPr userDrawn="1"/>
        </p:nvSpPr>
        <p:spPr>
          <a:xfrm>
            <a:off x="3156204" y="2421953"/>
            <a:ext cx="5879592"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37117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5" name="Rectangle 4">
            <a:extLst>
              <a:ext uri="{FF2B5EF4-FFF2-40B4-BE49-F238E27FC236}">
                <a16:creationId xmlns:a16="http://schemas.microsoft.com/office/drawing/2014/main" id="{6691BBC0-FAFE-4A57-9925-6182B74C4CB1}"/>
              </a:ext>
              <a:ext uri="{C183D7F6-B498-43B3-948B-1728B52AA6E4}">
                <adec:decorative xmlns:adec="http://schemas.microsoft.com/office/drawing/2017/decorative"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
        <p:nvSpPr>
          <p:cNvPr id="9" name="Subtitle 2">
            <a:extLst>
              <a:ext uri="{FF2B5EF4-FFF2-40B4-BE49-F238E27FC236}">
                <a16:creationId xmlns:a16="http://schemas.microsoft.com/office/drawing/2014/main" id="{08214E67-DE9D-42F7-B713-798383BBD13A}"/>
              </a:ext>
            </a:extLst>
          </p:cNvPr>
          <p:cNvSpPr>
            <a:spLocks noGrp="1"/>
          </p:cNvSpPr>
          <p:nvPr>
            <p:ph type="subTitle" idx="1"/>
          </p:nvPr>
        </p:nvSpPr>
        <p:spPr>
          <a:xfrm>
            <a:off x="1037021" y="4720036"/>
            <a:ext cx="10117959" cy="1101898"/>
          </a:xfrm>
        </p:spPr>
        <p:txBody>
          <a:bodyPr vert="horz" lIns="91440" tIns="45720" rIns="91440" bIns="45720" rtlCol="0">
            <a:noAutofit/>
          </a:bodyPr>
          <a:lstStyle>
            <a:lvl1pPr marL="0" indent="0" algn="ctr">
              <a:buNone/>
              <a:defRPr lang="en-US" sz="3500" b="0" i="0" dirty="0">
                <a:solidFill>
                  <a:schemeClr val="bg2"/>
                </a:solidFill>
              </a:defRPr>
            </a:lvl1pPr>
          </a:lstStyle>
          <a:p>
            <a:pPr marL="228600" lvl="0" indent="-228600" algn="ctr"/>
            <a:r>
              <a:rPr lang="en-US" noProof="0"/>
              <a:t>Click to edit Master subtitle style</a:t>
            </a:r>
          </a:p>
        </p:txBody>
      </p:sp>
    </p:spTree>
    <p:extLst>
      <p:ext uri="{BB962C8B-B14F-4D97-AF65-F5344CB8AC3E}">
        <p14:creationId xmlns:p14="http://schemas.microsoft.com/office/powerpoint/2010/main" val="403855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5" name="Content Placeholder 2">
            <a:extLst>
              <a:ext uri="{FF2B5EF4-FFF2-40B4-BE49-F238E27FC236}">
                <a16:creationId xmlns:a16="http://schemas.microsoft.com/office/drawing/2014/main" id="{01B00995-C0FC-4EC6-A9B0-828FB28FC47F}"/>
              </a:ext>
            </a:extLst>
          </p:cNvPr>
          <p:cNvSpPr>
            <a:spLocks noGrp="1"/>
          </p:cNvSpPr>
          <p:nvPr>
            <p:ph idx="1" hasCustomPrompt="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3335114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11" name="Content Placeholder 2">
            <a:extLst>
              <a:ext uri="{FF2B5EF4-FFF2-40B4-BE49-F238E27FC236}">
                <a16:creationId xmlns:a16="http://schemas.microsoft.com/office/drawing/2014/main" id="{A122F4F2-F130-4DBE-B244-1D59BBE5CD9D}"/>
              </a:ext>
            </a:extLst>
          </p:cNvPr>
          <p:cNvSpPr>
            <a:spLocks noGrp="1"/>
          </p:cNvSpPr>
          <p:nvPr>
            <p:ph sz="half" idx="1" hasCustomPrompt="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3">
            <a:extLst>
              <a:ext uri="{FF2B5EF4-FFF2-40B4-BE49-F238E27FC236}">
                <a16:creationId xmlns:a16="http://schemas.microsoft.com/office/drawing/2014/main" id="{D4CE5575-876A-4335-83ED-6B346DA1B4D2}"/>
              </a:ext>
            </a:extLst>
          </p:cNvPr>
          <p:cNvSpPr>
            <a:spLocks noGrp="1"/>
          </p:cNvSpPr>
          <p:nvPr>
            <p:ph sz="half" idx="2" hasCustomPrompt="1"/>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503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11" name="Text Placeholder 2">
            <a:extLst>
              <a:ext uri="{FF2B5EF4-FFF2-40B4-BE49-F238E27FC236}">
                <a16:creationId xmlns:a16="http://schemas.microsoft.com/office/drawing/2014/main" id="{D1F82F6E-10E8-4A58-9655-E18D14D7901F}"/>
              </a:ext>
            </a:extLst>
          </p:cNvPr>
          <p:cNvSpPr>
            <a:spLocks noGrp="1"/>
          </p:cNvSpPr>
          <p:nvPr>
            <p:ph type="body" idx="1" hasCustomPrompt="1"/>
          </p:nvPr>
        </p:nvSpPr>
        <p:spPr>
          <a:xfrm>
            <a:off x="839788" y="1840863"/>
            <a:ext cx="5157787" cy="664211"/>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2" name="Content Placeholder 3">
            <a:extLst>
              <a:ext uri="{FF2B5EF4-FFF2-40B4-BE49-F238E27FC236}">
                <a16:creationId xmlns:a16="http://schemas.microsoft.com/office/drawing/2014/main" id="{C2F6C18E-5BCB-42EF-9310-5BD6E011DF2F}"/>
              </a:ext>
            </a:extLst>
          </p:cNvPr>
          <p:cNvSpPr>
            <a:spLocks noGrp="1"/>
          </p:cNvSpPr>
          <p:nvPr>
            <p:ph sz="half" idx="2" hasCustomPrompt="1"/>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4">
            <a:extLst>
              <a:ext uri="{FF2B5EF4-FFF2-40B4-BE49-F238E27FC236}">
                <a16:creationId xmlns:a16="http://schemas.microsoft.com/office/drawing/2014/main" id="{9BA2923F-D123-40C6-A193-B86D683D5B51}"/>
              </a:ext>
            </a:extLst>
          </p:cNvPr>
          <p:cNvSpPr>
            <a:spLocks noGrp="1"/>
          </p:cNvSpPr>
          <p:nvPr>
            <p:ph type="body" sz="quarter" idx="3" hasCustomPrompt="1"/>
          </p:nvPr>
        </p:nvSpPr>
        <p:spPr>
          <a:xfrm>
            <a:off x="6172200" y="1840863"/>
            <a:ext cx="5183188" cy="66421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6" name="Content Placeholder 5">
            <a:extLst>
              <a:ext uri="{FF2B5EF4-FFF2-40B4-BE49-F238E27FC236}">
                <a16:creationId xmlns:a16="http://schemas.microsoft.com/office/drawing/2014/main" id="{8305C175-94AC-44DD-9321-0A8DBDF22DA9}"/>
              </a:ext>
            </a:extLst>
          </p:cNvPr>
          <p:cNvSpPr>
            <a:spLocks noGrp="1"/>
          </p:cNvSpPr>
          <p:nvPr>
            <p:ph sz="quarter" idx="4" hasCustomPrompt="1"/>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5998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a:t>Click to edit Master title style</a:t>
            </a:r>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Content Placeholder 2">
            <a:extLst>
              <a:ext uri="{FF2B5EF4-FFF2-40B4-BE49-F238E27FC236}">
                <a16:creationId xmlns:a16="http://schemas.microsoft.com/office/drawing/2014/main" id="{709FEF38-E3A7-4527-97CB-AF528BAEBA8F}"/>
              </a:ext>
            </a:extLst>
          </p:cNvPr>
          <p:cNvSpPr>
            <a:spLocks noGrp="1"/>
          </p:cNvSpPr>
          <p:nvPr>
            <p:ph idx="1" hasCustomPrompt="1"/>
          </p:nvPr>
        </p:nvSpPr>
        <p:spPr>
          <a:xfrm>
            <a:off x="5180012" y="457200"/>
            <a:ext cx="6172200" cy="5408613"/>
          </a:xfrm>
        </p:spPr>
        <p:txBody>
          <a:bodyPr>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27947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a:t>Click to edit Master title style</a:t>
            </a:r>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5" name="Picture Placeholder 2">
            <a:extLst>
              <a:ext uri="{FF2B5EF4-FFF2-40B4-BE49-F238E27FC236}">
                <a16:creationId xmlns:a16="http://schemas.microsoft.com/office/drawing/2014/main" id="{1B69B4CE-EB2F-46CF-9A80-64E44E5E95AC}"/>
              </a:ext>
            </a:extLst>
          </p:cNvPr>
          <p:cNvSpPr>
            <a:spLocks noGrp="1"/>
          </p:cNvSpPr>
          <p:nvPr>
            <p:ph type="pic" idx="1"/>
          </p:nvPr>
        </p:nvSpPr>
        <p:spPr>
          <a:xfrm>
            <a:off x="5183188" y="457201"/>
            <a:ext cx="6172200" cy="5403850"/>
          </a:xfr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69830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4312920" y="1667974"/>
            <a:ext cx="356616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FF2B3756-19E0-4B2F-B1D5-7664E0B38BE1}"/>
              </a:ext>
            </a:extLst>
          </p:cNvPr>
          <p:cNvSpPr>
            <a:spLocks noGrp="1"/>
          </p:cNvSpPr>
          <p:nvPr>
            <p:ph type="title"/>
          </p:nvPr>
        </p:nvSpPr>
        <p:spPr/>
        <p:txBody>
          <a:bodyPr/>
          <a:lstStyle>
            <a:lvl1pPr algn="ct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418320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2626306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gs>
              <a:gs pos="100000">
                <a:schemeClr val="accent3"/>
              </a:gs>
            </a:gsLst>
            <a:lin ang="0" scaled="1"/>
            <a:tileRect/>
          </a:gradFill>
          <a:ln w="12700" cap="flat">
            <a:noFill/>
            <a:prstDash val="solid"/>
            <a:miter/>
          </a:ln>
        </p:spPr>
        <p:txBody>
          <a:bodyPr rtlCol="0" anchor="ctr"/>
          <a:lstStyle/>
          <a:p>
            <a:pPr algn="l"/>
            <a:endParaRPr lang="en-US" noProof="0"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HOW TO USE THIS TEMPLATE</a:t>
            </a:r>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2017776" y="1667974"/>
            <a:ext cx="8156448"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1</a:t>
            </a:r>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hasCustomPrompt="1"/>
          </p:nvPr>
        </p:nvSpPr>
        <p:spPr>
          <a:xfrm>
            <a:off x="1442535" y="1984171"/>
            <a:ext cx="3103110"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hasCustomPrompt="1"/>
          </p:nvPr>
        </p:nvSpPr>
        <p:spPr>
          <a:xfrm>
            <a:off x="5477939" y="1984171"/>
            <a:ext cx="2243918"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77950"/>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3</a:t>
            </a:r>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hasCustomPrompt="1"/>
          </p:nvPr>
        </p:nvSpPr>
        <p:spPr>
          <a:xfrm>
            <a:off x="8564052" y="2001950"/>
            <a:ext cx="2959116"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hasCustomPrompt="1"/>
          </p:nvPr>
        </p:nvSpPr>
        <p:spPr>
          <a:xfrm>
            <a:off x="1020059"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hasCustomPrompt="1"/>
          </p:nvPr>
        </p:nvSpPr>
        <p:spPr>
          <a:xfrm>
            <a:off x="2718684"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hasCustomPrompt="1"/>
          </p:nvPr>
        </p:nvSpPr>
        <p:spPr>
          <a:xfrm>
            <a:off x="4794793" y="3103993"/>
            <a:ext cx="2599197"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hasCustomPrompt="1"/>
          </p:nvPr>
        </p:nvSpPr>
        <p:spPr>
          <a:xfrm>
            <a:off x="7876955" y="3102450"/>
            <a:ext cx="3726423"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hasCustomPrompt="1"/>
          </p:nvPr>
        </p:nvSpPr>
        <p:spPr>
          <a:xfrm>
            <a:off x="1657040" y="5751926"/>
            <a:ext cx="8877920" cy="470478"/>
          </a:xfrm>
        </p:spPr>
        <p:txBody>
          <a:bodyPr>
            <a:normAutofit/>
          </a:bodyPr>
          <a:lstStyle>
            <a:lvl1pPr marL="0" indent="0" algn="ctr">
              <a:buNone/>
              <a:defRPr sz="1600" b="0">
                <a:solidFill>
                  <a:schemeClr val="accent4"/>
                </a:solidFill>
                <a:latin typeface="+mn-lt"/>
              </a:defRPr>
            </a:lvl1pPr>
          </a:lstStyle>
          <a:p>
            <a:pPr lvl="0"/>
            <a:r>
              <a:rPr lang="en-US" noProof="0"/>
              <a:t>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hasCustomPrompt="1"/>
          </p:nvPr>
        </p:nvSpPr>
        <p:spPr>
          <a:xfrm>
            <a:off x="4794791" y="5070254"/>
            <a:ext cx="2599199"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hasCustomPrompt="1"/>
          </p:nvPr>
        </p:nvSpPr>
        <p:spPr>
          <a:xfrm>
            <a:off x="7890713" y="5070254"/>
            <a:ext cx="3712665"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976866"/>
            <a:ext cx="3273552" cy="1618488"/>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4041034"/>
            <a:ext cx="2599199" cy="896112"/>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4041034"/>
            <a:ext cx="2599200" cy="896400"/>
          </a:xfrm>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1138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D64CC0C-B89F-4F1C-8322-85A3A4599446}"/>
              </a:ext>
            </a:extLst>
          </p:cNvPr>
          <p:cNvPicPr>
            <a:picLocks noChangeAspect="1"/>
          </p:cNvPicPr>
          <p:nvPr userDrawn="1"/>
        </p:nvPicPr>
        <p:blipFill>
          <a:blip r:embed="rId2"/>
          <a:stretch>
            <a:fillRect/>
          </a:stretch>
        </p:blipFill>
        <p:spPr>
          <a:xfrm>
            <a:off x="129540" y="118132"/>
            <a:ext cx="11932920" cy="6621736"/>
          </a:xfrm>
          <a:prstGeom prst="rect">
            <a:avLst/>
          </a:prstGeom>
        </p:spPr>
      </p:pic>
      <p:sp>
        <p:nvSpPr>
          <p:cNvPr id="8" name="Rectangle 7">
            <a:extLst>
              <a:ext uri="{FF2B5EF4-FFF2-40B4-BE49-F238E27FC236}">
                <a16:creationId xmlns:a16="http://schemas.microsoft.com/office/drawing/2014/main" id="{FE88C711-3D16-496B-BF96-001A0C0A3AAF}"/>
              </a:ext>
              <a:ext uri="{C183D7F6-B498-43B3-948B-1728B52AA6E4}">
                <adec:decorative xmlns:adec="http://schemas.microsoft.com/office/drawing/2017/decorative" val="1"/>
              </a:ext>
            </a:extLst>
          </p:cNvPr>
          <p:cNvSpPr/>
          <p:nvPr userDrawn="1"/>
        </p:nvSpPr>
        <p:spPr>
          <a:xfrm>
            <a:off x="11682374" y="6430061"/>
            <a:ext cx="241402" cy="197510"/>
          </a:xfrm>
          <a:prstGeom prst="rect">
            <a:avLst/>
          </a:prstGeom>
          <a:no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3410712"/>
            <a:ext cx="11932920" cy="3319272"/>
          </a:xfrm>
          <a:prstGeom prst="rect">
            <a:avLst/>
          </a:prstGeom>
          <a:gradFill flip="none" rotWithShape="1">
            <a:gsLst>
              <a:gs pos="0">
                <a:schemeClr val="accent2">
                  <a:alpha val="80000"/>
                </a:schemeClr>
              </a:gs>
              <a:gs pos="99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38200" y="3981036"/>
            <a:ext cx="10515600" cy="782638"/>
          </a:xfrm>
        </p:spPr>
        <p:txBody>
          <a:bodyPr/>
          <a:lstStyle>
            <a:lvl1pPr algn="ctr">
              <a:defRPr>
                <a:solidFill>
                  <a:schemeClr val="bg1"/>
                </a:solidFill>
              </a:defRPr>
            </a:lvl1pPr>
          </a:lstStyle>
          <a:p>
            <a:r>
              <a:rPr lang="en-US" noProof="0"/>
              <a:t>DIVIDER SLIDE</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lvl1pPr>
              <a:defRPr b="1">
                <a:latin typeface="+mn-lt"/>
              </a:defRPr>
            </a:lvl1p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4070604" y="4804366"/>
            <a:ext cx="4050792"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2">
            <a:extLst>
              <a:ext uri="{FF2B5EF4-FFF2-40B4-BE49-F238E27FC236}">
                <a16:creationId xmlns:a16="http://schemas.microsoft.com/office/drawing/2014/main" id="{F4F6DD4A-6071-4D11-ABDB-28EA5AC87154}"/>
              </a:ext>
            </a:extLst>
          </p:cNvPr>
          <p:cNvSpPr>
            <a:spLocks noGrp="1"/>
          </p:cNvSpPr>
          <p:nvPr>
            <p:ph type="body" idx="1" hasCustomPrompt="1"/>
          </p:nvPr>
        </p:nvSpPr>
        <p:spPr>
          <a:xfrm>
            <a:off x="831850" y="4942478"/>
            <a:ext cx="105156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bg2"/>
                </a:solidFill>
              </a:defRPr>
            </a:lvl1pPr>
          </a:lstStyle>
          <a:p>
            <a:pPr marL="228600" lvl="0" indent="-228600" algn="ctr"/>
            <a:r>
              <a:rPr lang="en-US" noProof="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0" name="Rectangle 9" descr="View of a lake with pine trees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6858000"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169256"/>
            <a:ext cx="5285914" cy="782638"/>
          </a:xfrm>
        </p:spPr>
        <p:txBody>
          <a:bodyPr/>
          <a:lstStyle>
            <a:lvl1pPr algn="l">
              <a:defRPr>
                <a:solidFill>
                  <a:schemeClr val="bg1"/>
                </a:solidFill>
              </a:defRPr>
            </a:lvl1pPr>
          </a:lstStyle>
          <a:p>
            <a:r>
              <a:rPr lang="en-US" noProof="0"/>
              <a:t>TEXT LAYOUT 1</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136036"/>
            <a:ext cx="5285914" cy="857098"/>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992586"/>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hasCustomPrompt="1"/>
          </p:nvPr>
        </p:nvSpPr>
        <p:spPr>
          <a:xfrm>
            <a:off x="838199"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0" name="Rectangle 9" descr="Close up view of lake edge with mountain range background">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11932920" cy="3319272"/>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093460"/>
            <a:ext cx="5320386" cy="782638"/>
          </a:xfrm>
        </p:spPr>
        <p:txBody>
          <a:bodyPr/>
          <a:lstStyle>
            <a:lvl1pPr algn="l">
              <a:defRPr>
                <a:solidFill>
                  <a:schemeClr val="bg1"/>
                </a:solidFill>
              </a:defRPr>
            </a:lvl1pPr>
          </a:lstStyle>
          <a:p>
            <a:r>
              <a:rPr lang="en-US" noProof="0"/>
              <a:t>TEXT LAYOUT 2</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060240"/>
            <a:ext cx="5320386" cy="882524"/>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4693" y="1916790"/>
            <a:ext cx="4500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14">
            <a:extLst>
              <a:ext uri="{FF2B5EF4-FFF2-40B4-BE49-F238E27FC236}">
                <a16:creationId xmlns:a16="http://schemas.microsoft.com/office/drawing/2014/main" id="{4B6CBCCA-9781-462D-AF43-C6AAE3D1AAA9}"/>
              </a:ext>
            </a:extLst>
          </p:cNvPr>
          <p:cNvSpPr>
            <a:spLocks noGrp="1"/>
          </p:cNvSpPr>
          <p:nvPr>
            <p:ph type="body" sz="quarter" idx="15" hasCustomPrompt="1"/>
          </p:nvPr>
        </p:nvSpPr>
        <p:spPr>
          <a:xfrm>
            <a:off x="6817897" y="1125545"/>
            <a:ext cx="4707842" cy="1849304"/>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1159649"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 title</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1"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hasCustomPrompt="1"/>
          </p:nvPr>
        </p:nvSpPr>
        <p:spPr>
          <a:xfrm>
            <a:off x="1159649"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hasCustomPrompt="1"/>
          </p:nvPr>
        </p:nvSpPr>
        <p:spPr>
          <a:xfrm>
            <a:off x="6627121"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COMPARISON</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4111752" y="1667974"/>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41248" y="3359239"/>
            <a:ext cx="4357688"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41248" y="2081624"/>
            <a:ext cx="4357688" cy="1325563"/>
          </a:xfrm>
        </p:spPr>
        <p:txBody>
          <a:bodyPr lIns="0" rIns="0"/>
          <a:lstStyle>
            <a:lvl1pPr algn="l">
              <a:defRPr>
                <a:solidFill>
                  <a:schemeClr val="bg1"/>
                </a:solidFill>
              </a:defRPr>
            </a:lvl1pPr>
          </a:lstStyle>
          <a:p>
            <a:r>
              <a:rPr lang="en-US" noProof="0"/>
              <a:t>CHART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911877" y="3191969"/>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6" name="Chart Placeholder 18">
            <a:extLst>
              <a:ext uri="{FF2B5EF4-FFF2-40B4-BE49-F238E27FC236}">
                <a16:creationId xmlns:a16="http://schemas.microsoft.com/office/drawing/2014/main" id="{BE9C98A7-B145-402E-BADA-CE785E3BA996}"/>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52534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683563" y="3359239"/>
            <a:ext cx="2596896"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683562" y="1757774"/>
            <a:ext cx="2669859" cy="1325563"/>
          </a:xfrm>
        </p:spPr>
        <p:txBody>
          <a:bodyPr lIns="0" rIns="0"/>
          <a:lstStyle>
            <a:lvl1pPr algn="l">
              <a:defRPr>
                <a:solidFill>
                  <a:schemeClr val="bg1"/>
                </a:solidFill>
              </a:defRPr>
            </a:lvl1pPr>
          </a:lstStyle>
          <a:p>
            <a:r>
              <a:rPr lang="en-US" noProof="0"/>
              <a:t>TABLE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8683563" y="3191969"/>
            <a:ext cx="154533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3" name="Table Placeholder 17">
            <a:extLst>
              <a:ext uri="{FF2B5EF4-FFF2-40B4-BE49-F238E27FC236}">
                <a16:creationId xmlns:a16="http://schemas.microsoft.com/office/drawing/2014/main" id="{62814DE5-26B2-4A8E-BA8D-A2E4C5547EB9}"/>
              </a:ext>
            </a:extLst>
          </p:cNvPr>
          <p:cNvSpPr>
            <a:spLocks noGrp="1"/>
          </p:cNvSpPr>
          <p:nvPr>
            <p:ph type="tbl" sz="quarter" idx="17"/>
          </p:nvPr>
        </p:nvSpPr>
        <p:spPr>
          <a:xfrm>
            <a:off x="911225" y="1505433"/>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table</a:t>
            </a:r>
            <a:endParaRPr lang="en-US" noProof="0" dirty="0"/>
          </a:p>
        </p:txBody>
      </p:sp>
    </p:spTree>
    <p:extLst>
      <p:ext uri="{BB962C8B-B14F-4D97-AF65-F5344CB8AC3E}">
        <p14:creationId xmlns:p14="http://schemas.microsoft.com/office/powerpoint/2010/main" val="2401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pic>
        <p:nvPicPr>
          <p:cNvPr id="21" name="Picture 20" descr="A close up of a green field&#10;&#10;Description automatically generated">
            <a:extLst>
              <a:ext uri="{FF2B5EF4-FFF2-40B4-BE49-F238E27FC236}">
                <a16:creationId xmlns:a16="http://schemas.microsoft.com/office/drawing/2014/main" id="{6FE2D041-D989-4679-985C-9FE28BF78612}"/>
              </a:ext>
            </a:extLst>
          </p:cNvPr>
          <p:cNvPicPr>
            <a:picLocks noChangeAspect="1"/>
          </p:cNvPicPr>
          <p:nvPr userDrawn="1"/>
        </p:nvPicPr>
        <p:blipFill>
          <a:blip r:embed="rId2"/>
          <a:stretch>
            <a:fillRect/>
          </a:stretch>
        </p:blipFill>
        <p:spPr>
          <a:xfrm>
            <a:off x="-59267" y="0"/>
            <a:ext cx="12192000" cy="6917266"/>
          </a:xfrm>
          <a:prstGeom prst="rect">
            <a:avLst/>
          </a:prstGeom>
        </p:spPr>
      </p:pic>
      <p:sp>
        <p:nvSpPr>
          <p:cNvPr id="2" name="Rectangle 1">
            <a:extLst>
              <a:ext uri="{FF2B5EF4-FFF2-40B4-BE49-F238E27FC236}">
                <a16:creationId xmlns:a16="http://schemas.microsoft.com/office/drawing/2014/main" id="{A83C23D1-BE9A-4E52-9BEF-D55C4CB7574F}"/>
              </a:ext>
              <a:ext uri="{C183D7F6-B498-43B3-948B-1728B52AA6E4}">
                <adec:decorative xmlns:adec="http://schemas.microsoft.com/office/drawing/2017/decorative" val="1"/>
              </a:ext>
            </a:extLst>
          </p:cNvPr>
          <p:cNvSpPr/>
          <p:nvPr userDrawn="1"/>
        </p:nvSpPr>
        <p:spPr>
          <a:xfrm>
            <a:off x="11645798" y="6386170"/>
            <a:ext cx="307239" cy="343814"/>
          </a:xfrm>
          <a:prstGeom prst="rect">
            <a:avLst/>
          </a:prstGeom>
          <a:no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11932920" cy="2022517"/>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a:xfrm>
            <a:off x="838200" y="6118484"/>
            <a:ext cx="3547533" cy="365125"/>
          </a:xfrm>
        </p:spPr>
        <p:txBody>
          <a:bodyPr/>
          <a:lstStyle/>
          <a:p>
            <a:r>
              <a:rPr lang="en-US" dirty="0"/>
              <a:t>Yamhill County Assessment &amp; Taxation</a:t>
            </a:r>
            <a:endParaRPr lang="en-US" noProof="0" dirty="0"/>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4" name="Text Placeholder 26">
            <a:extLst>
              <a:ext uri="{FF2B5EF4-FFF2-40B4-BE49-F238E27FC236}">
                <a16:creationId xmlns:a16="http://schemas.microsoft.com/office/drawing/2014/main" id="{B33A3032-1037-4342-827F-CF1349978260}"/>
              </a:ext>
            </a:extLst>
          </p:cNvPr>
          <p:cNvSpPr>
            <a:spLocks noGrp="1"/>
          </p:cNvSpPr>
          <p:nvPr>
            <p:ph type="body" sz="quarter" idx="16" hasCustomPrompt="1"/>
          </p:nvPr>
        </p:nvSpPr>
        <p:spPr>
          <a:xfrm>
            <a:off x="838201" y="1835244"/>
            <a:ext cx="10515599" cy="515781"/>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dirty="0"/>
              <a:t>Edit master text styles</a:t>
            </a:r>
          </a:p>
        </p:txBody>
      </p:sp>
      <p:sp>
        <p:nvSpPr>
          <p:cNvPr id="15" name="Title 1">
            <a:extLst>
              <a:ext uri="{FF2B5EF4-FFF2-40B4-BE49-F238E27FC236}">
                <a16:creationId xmlns:a16="http://schemas.microsoft.com/office/drawing/2014/main" id="{FD6F6A17-AFDC-40C7-9D63-50FA052A1614}"/>
              </a:ext>
            </a:extLst>
          </p:cNvPr>
          <p:cNvSpPr>
            <a:spLocks noGrp="1"/>
          </p:cNvSpPr>
          <p:nvPr>
            <p:ph type="title" hasCustomPrompt="1"/>
          </p:nvPr>
        </p:nvSpPr>
        <p:spPr>
          <a:xfrm>
            <a:off x="838200" y="262435"/>
            <a:ext cx="10515600" cy="1325563"/>
          </a:xfrm>
        </p:spPr>
        <p:txBody>
          <a:bodyPr lIns="0" rIns="0"/>
          <a:lstStyle>
            <a:lvl1pPr algn="ctr">
              <a:defRPr>
                <a:solidFill>
                  <a:schemeClr val="bg1"/>
                </a:solidFill>
              </a:defRPr>
            </a:lvl1pPr>
          </a:lstStyle>
          <a:p>
            <a:r>
              <a:rPr lang="en-US" noProof="0" dirty="0"/>
              <a:t>BIG IMAGE SLIDE</a:t>
            </a:r>
          </a:p>
        </p:txBody>
      </p:sp>
      <p:sp>
        <p:nvSpPr>
          <p:cNvPr id="16" name="Rectangle 15">
            <a:extLst>
              <a:ext uri="{FF2B5EF4-FFF2-40B4-BE49-F238E27FC236}">
                <a16:creationId xmlns:a16="http://schemas.microsoft.com/office/drawing/2014/main" id="{6668B9DC-C6AF-45D4-BBA3-A5EF781EAB7F}"/>
              </a:ext>
              <a:ext uri="{C183D7F6-B498-43B3-948B-1728B52AA6E4}">
                <adec:decorative xmlns:adec="http://schemas.microsoft.com/office/drawing/2017/decorative" val="1"/>
              </a:ext>
            </a:extLst>
          </p:cNvPr>
          <p:cNvSpPr/>
          <p:nvPr userDrawn="1"/>
        </p:nvSpPr>
        <p:spPr>
          <a:xfrm>
            <a:off x="3759708" y="1667974"/>
            <a:ext cx="4672584"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268873"/>
            <a:ext cx="10515600" cy="1325563"/>
          </a:xfrm>
        </p:spPr>
        <p:txBody>
          <a:bodyPr lIns="0" rIns="0"/>
          <a:lstStyle>
            <a:lvl1pPr algn="ctr">
              <a:defRPr>
                <a:solidFill>
                  <a:schemeClr val="bg1"/>
                </a:solidFill>
              </a:defRPr>
            </a:lvl1pPr>
          </a:lstStyle>
          <a:p>
            <a:r>
              <a:rPr lang="en-US" noProof="0"/>
              <a:t>VIDEO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lvl1pPr>
          </a:lstStyle>
          <a:p>
            <a:r>
              <a:rPr lang="en-US" noProof="0"/>
              <a:t>Click icon to add media</a:t>
            </a:r>
            <a:endParaRPr lang="en-US" noProof="0" dirty="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5821279" y="6118484"/>
            <a:ext cx="549442" cy="365125"/>
          </a:xfrm>
          <a:prstGeom prst="rect">
            <a:avLst/>
          </a:prstGeom>
        </p:spPr>
        <p:txBody>
          <a:bodyPr vert="horz" lIns="91440" tIns="45720" rIns="91440" bIns="45720" rtlCol="0" anchor="ctr"/>
          <a:lstStyle>
            <a:lvl1pPr algn="ctr">
              <a:defRPr sz="1600" b="1">
                <a:solidFill>
                  <a:schemeClr val="bg1"/>
                </a:solidFill>
                <a:latin typeface="+mn-lt"/>
              </a:defRPr>
            </a:lvl1pPr>
          </a:lstStyle>
          <a:p>
            <a:fld id="{D495E168-DA5E-4888-8D8A-92B118324C14}" type="slidenum">
              <a:rPr lang="en-US" noProof="0" smtClean="0"/>
              <a:pPr/>
              <a:t>‹#›</a:t>
            </a:fld>
            <a:endParaRPr lang="en-US" noProof="0"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8610600" y="6118484"/>
            <a:ext cx="2743200" cy="365125"/>
          </a:xfrm>
          <a:prstGeom prst="rect">
            <a:avLst/>
          </a:prstGeom>
        </p:spPr>
        <p:txBody>
          <a:bodyPr vert="horz" lIns="91440" tIns="45720" rIns="91440" bIns="45720" rtlCol="0" anchor="ctr"/>
          <a:lstStyle>
            <a:lvl1pPr algn="r">
              <a:defRPr sz="1600">
                <a:solidFill>
                  <a:schemeClr val="bg2"/>
                </a:solidFill>
              </a:defRPr>
            </a:lvl1pPr>
          </a:lstStyle>
          <a:p>
            <a:r>
              <a:rPr lang="en-US" noProof="0"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118484"/>
            <a:ext cx="3398763" cy="365125"/>
          </a:xfrm>
          <a:prstGeom prst="rect">
            <a:avLst/>
          </a:prstGeom>
        </p:spPr>
        <p:txBody>
          <a:bodyPr vert="horz" lIns="91440" tIns="45720" rIns="91440" bIns="45720" rtlCol="0" anchor="ctr"/>
          <a:lstStyle>
            <a:lvl1pPr algn="l">
              <a:defRPr sz="1600">
                <a:solidFill>
                  <a:schemeClr val="bg2"/>
                </a:solidFill>
              </a:defRPr>
            </a:lvl1pPr>
          </a:lstStyle>
          <a:p>
            <a:r>
              <a:rPr lang="en-US" noProof="0" dirty="0"/>
              <a:t>ADD A FOOTER</a:t>
            </a:r>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1" r:id="rId5"/>
    <p:sldLayoutId id="2147483682" r:id="rId6"/>
    <p:sldLayoutId id="2147483683" r:id="rId7"/>
    <p:sldLayoutId id="2147483684" r:id="rId8"/>
    <p:sldLayoutId id="2147483685" r:id="rId9"/>
    <p:sldLayoutId id="2147483686" r:id="rId10"/>
    <p:sldLayoutId id="2147483689" r:id="rId11"/>
    <p:sldLayoutId id="2147483690" r:id="rId12"/>
    <p:sldLayoutId id="2147483691" r:id="rId13"/>
    <p:sldLayoutId id="2147483692" r:id="rId14"/>
    <p:sldLayoutId id="2147483693" r:id="rId15"/>
    <p:sldLayoutId id="2147483694" r:id="rId16"/>
    <p:sldLayoutId id="2147483687" r:id="rId17"/>
    <p:sldLayoutId id="2147483695" r:id="rId18"/>
    <p:sldLayoutId id="2147483688" r:id="rId19"/>
  </p:sldLayoutIdLst>
  <p:hf hdr="0" dt="0"/>
  <p:txStyles>
    <p:title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www.dfw.state.or.us/lands/whcmp/"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www.oregon.gov/ODF/Working/Pages/FPA.aspx"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65CF0B-BB68-4A49-91EE-96E78E8CAD61}"/>
              </a:ext>
            </a:extLst>
          </p:cNvPr>
          <p:cNvSpPr>
            <a:spLocks noGrp="1"/>
          </p:cNvSpPr>
          <p:nvPr>
            <p:ph type="body" sz="quarter" idx="21"/>
          </p:nvPr>
        </p:nvSpPr>
        <p:spPr>
          <a:xfrm>
            <a:off x="-257082" y="6414236"/>
            <a:ext cx="3154621" cy="324417"/>
          </a:xfrm>
        </p:spPr>
        <p:txBody>
          <a:bodyPr/>
          <a:lstStyle/>
          <a:p>
            <a:r>
              <a:rPr lang="en-US" dirty="0"/>
              <a:t>Revised May 2025</a:t>
            </a:r>
            <a:endParaRPr lang="ru-RU" dirty="0"/>
          </a:p>
        </p:txBody>
      </p:sp>
      <p:sp>
        <p:nvSpPr>
          <p:cNvPr id="3" name="Title 2">
            <a:extLst>
              <a:ext uri="{FF2B5EF4-FFF2-40B4-BE49-F238E27FC236}">
                <a16:creationId xmlns:a16="http://schemas.microsoft.com/office/drawing/2014/main" id="{05857963-8D3D-4F24-B535-54652EE095F0}"/>
              </a:ext>
            </a:extLst>
          </p:cNvPr>
          <p:cNvSpPr>
            <a:spLocks noGrp="1"/>
          </p:cNvSpPr>
          <p:nvPr>
            <p:ph type="title"/>
          </p:nvPr>
        </p:nvSpPr>
        <p:spPr>
          <a:xfrm>
            <a:off x="1050856" y="1739021"/>
            <a:ext cx="10117959" cy="2281355"/>
          </a:xfrm>
        </p:spPr>
        <p:txBody>
          <a:bodyPr/>
          <a:lstStyle/>
          <a:p>
            <a:r>
              <a:rPr lang="en-US" dirty="0"/>
              <a:t>Yamhill County Special Assessment Programs </a:t>
            </a:r>
            <a:endParaRPr lang="ru-RU" dirty="0"/>
          </a:p>
        </p:txBody>
      </p:sp>
      <p:sp>
        <p:nvSpPr>
          <p:cNvPr id="7" name="Text Placeholder 6">
            <a:extLst>
              <a:ext uri="{FF2B5EF4-FFF2-40B4-BE49-F238E27FC236}">
                <a16:creationId xmlns:a16="http://schemas.microsoft.com/office/drawing/2014/main" id="{8B81DDB2-7F3D-4055-B183-B30D5B8838C5}"/>
              </a:ext>
            </a:extLst>
          </p:cNvPr>
          <p:cNvSpPr>
            <a:spLocks noGrp="1"/>
          </p:cNvSpPr>
          <p:nvPr>
            <p:ph type="body" sz="quarter" idx="13"/>
          </p:nvPr>
        </p:nvSpPr>
        <p:spPr>
          <a:xfrm>
            <a:off x="1050856" y="4666357"/>
            <a:ext cx="10090287" cy="1101897"/>
          </a:xfrm>
        </p:spPr>
        <p:txBody>
          <a:bodyPr/>
          <a:lstStyle/>
          <a:p>
            <a:r>
              <a:rPr lang="en-US" dirty="0"/>
              <a:t>Yamhill County Assessor: Derrick Wharff </a:t>
            </a:r>
          </a:p>
        </p:txBody>
      </p:sp>
    </p:spTree>
    <p:extLst>
      <p:ext uri="{BB962C8B-B14F-4D97-AF65-F5344CB8AC3E}">
        <p14:creationId xmlns:p14="http://schemas.microsoft.com/office/powerpoint/2010/main" val="2142316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724644-C078-482F-B5B1-13D835888806}"/>
              </a:ext>
            </a:extLst>
          </p:cNvPr>
          <p:cNvSpPr>
            <a:spLocks noGrp="1"/>
          </p:cNvSpPr>
          <p:nvPr>
            <p:ph type="sldNum" sz="quarter" idx="10"/>
          </p:nvPr>
        </p:nvSpPr>
        <p:spPr/>
        <p:txBody>
          <a:bodyPr/>
          <a:lstStyle/>
          <a:p>
            <a:fld id="{D495E168-DA5E-4888-8D8A-92B118324C14}" type="slidenum">
              <a:rPr lang="en-US" noProof="0" smtClean="0"/>
              <a:pPr/>
              <a:t>10</a:t>
            </a:fld>
            <a:endParaRPr lang="en-US" noProof="0" dirty="0"/>
          </a:p>
        </p:txBody>
      </p:sp>
      <p:sp>
        <p:nvSpPr>
          <p:cNvPr id="3" name="Footer Placeholder 2">
            <a:extLst>
              <a:ext uri="{FF2B5EF4-FFF2-40B4-BE49-F238E27FC236}">
                <a16:creationId xmlns:a16="http://schemas.microsoft.com/office/drawing/2014/main" id="{B6BD4F33-1143-4424-B5F8-57F34F5BBFAC}"/>
              </a:ext>
            </a:extLst>
          </p:cNvPr>
          <p:cNvSpPr>
            <a:spLocks noGrp="1"/>
          </p:cNvSpPr>
          <p:nvPr>
            <p:ph type="ftr" sz="quarter" idx="12"/>
          </p:nvPr>
        </p:nvSpPr>
        <p:spPr>
          <a:xfrm>
            <a:off x="838200" y="6118484"/>
            <a:ext cx="3532464" cy="365125"/>
          </a:xfrm>
        </p:spPr>
        <p:txBody>
          <a:bodyPr/>
          <a:lstStyle/>
          <a:p>
            <a:r>
              <a:rPr lang="en-US" noProof="0" dirty="0"/>
              <a:t>Yamhill County Assessment &amp; Taxation </a:t>
            </a:r>
          </a:p>
        </p:txBody>
      </p:sp>
      <p:sp>
        <p:nvSpPr>
          <p:cNvPr id="4" name="Text Placeholder 3">
            <a:extLst>
              <a:ext uri="{FF2B5EF4-FFF2-40B4-BE49-F238E27FC236}">
                <a16:creationId xmlns:a16="http://schemas.microsoft.com/office/drawing/2014/main" id="{290B1167-6243-48F6-9444-31F5015DEC9D}"/>
              </a:ext>
            </a:extLst>
          </p:cNvPr>
          <p:cNvSpPr>
            <a:spLocks noGrp="1"/>
          </p:cNvSpPr>
          <p:nvPr>
            <p:ph type="body" idx="1"/>
          </p:nvPr>
        </p:nvSpPr>
        <p:spPr/>
        <p:txBody>
          <a:bodyPr/>
          <a:lstStyle/>
          <a:p>
            <a:r>
              <a:rPr lang="en-US" dirty="0"/>
              <a:t>Qualifications </a:t>
            </a:r>
          </a:p>
        </p:txBody>
      </p:sp>
      <p:sp>
        <p:nvSpPr>
          <p:cNvPr id="5" name="Text Placeholder 4">
            <a:extLst>
              <a:ext uri="{FF2B5EF4-FFF2-40B4-BE49-F238E27FC236}">
                <a16:creationId xmlns:a16="http://schemas.microsoft.com/office/drawing/2014/main" id="{B7978F5E-5514-4EEB-B279-E480860FA879}"/>
              </a:ext>
            </a:extLst>
          </p:cNvPr>
          <p:cNvSpPr>
            <a:spLocks noGrp="1"/>
          </p:cNvSpPr>
          <p:nvPr>
            <p:ph type="body" sz="quarter" idx="16"/>
          </p:nvPr>
        </p:nvSpPr>
        <p:spPr/>
        <p:txBody>
          <a:bodyPr/>
          <a:lstStyle/>
          <a:p>
            <a:r>
              <a:rPr lang="en-US" dirty="0"/>
              <a:t>Property managed for the primary purpose of growing and harvesting timber.  </a:t>
            </a:r>
          </a:p>
          <a:p>
            <a:endParaRPr lang="en-US" dirty="0"/>
          </a:p>
        </p:txBody>
      </p:sp>
      <p:sp>
        <p:nvSpPr>
          <p:cNvPr id="6" name="Text Placeholder 5">
            <a:extLst>
              <a:ext uri="{FF2B5EF4-FFF2-40B4-BE49-F238E27FC236}">
                <a16:creationId xmlns:a16="http://schemas.microsoft.com/office/drawing/2014/main" id="{5FEE8C14-1ACD-4A2E-A1C5-FF38D14D9230}"/>
              </a:ext>
            </a:extLst>
          </p:cNvPr>
          <p:cNvSpPr>
            <a:spLocks noGrp="1"/>
          </p:cNvSpPr>
          <p:nvPr>
            <p:ph type="body" idx="18"/>
          </p:nvPr>
        </p:nvSpPr>
        <p:spPr>
          <a:xfrm>
            <a:off x="6535025" y="2738211"/>
            <a:ext cx="5058561" cy="454353"/>
          </a:xfrm>
        </p:spPr>
        <p:txBody>
          <a:bodyPr/>
          <a:lstStyle/>
          <a:p>
            <a:r>
              <a:rPr lang="en-US" dirty="0"/>
              <a:t>Difference between DFL &amp; STF</a:t>
            </a:r>
          </a:p>
        </p:txBody>
      </p:sp>
      <p:sp>
        <p:nvSpPr>
          <p:cNvPr id="7" name="Text Placeholder 6">
            <a:extLst>
              <a:ext uri="{FF2B5EF4-FFF2-40B4-BE49-F238E27FC236}">
                <a16:creationId xmlns:a16="http://schemas.microsoft.com/office/drawing/2014/main" id="{AD46DA52-4D97-4624-93D7-28079C3985E0}"/>
              </a:ext>
            </a:extLst>
          </p:cNvPr>
          <p:cNvSpPr>
            <a:spLocks noGrp="1"/>
          </p:cNvSpPr>
          <p:nvPr>
            <p:ph type="body" sz="quarter" idx="20"/>
          </p:nvPr>
        </p:nvSpPr>
        <p:spPr>
          <a:xfrm>
            <a:off x="1159650" y="3428501"/>
            <a:ext cx="4351918" cy="2527682"/>
          </a:xfrm>
        </p:spPr>
        <p:txBody>
          <a:bodyPr>
            <a:normAutofit fontScale="85000" lnSpcReduction="20000"/>
          </a:bodyPr>
          <a:lstStyle/>
          <a:p>
            <a:r>
              <a:rPr lang="en-US" dirty="0"/>
              <a:t>Same management requirements as DFL</a:t>
            </a:r>
          </a:p>
          <a:p>
            <a:r>
              <a:rPr lang="en-US" dirty="0"/>
              <a:t>The owner must have at least 10 acres of forestland, but fewer than 5,000 acres</a:t>
            </a:r>
          </a:p>
          <a:p>
            <a:r>
              <a:rPr lang="en-US" dirty="0"/>
              <a:t>The property must be in DFL prior to applying, or the property owner must submit both a DFL and STF application</a:t>
            </a:r>
          </a:p>
          <a:p>
            <a:r>
              <a:rPr lang="en-US" dirty="0"/>
              <a:t>Once property qualifies for the STF program, it can not be removed from this program until it is sold or transferred to a new owner, or the use of the property changes</a:t>
            </a:r>
          </a:p>
          <a:p>
            <a:r>
              <a:rPr lang="en-US" dirty="0"/>
              <a:t>A new application must be submitted upon change of ownership, whether it be a last name, or the property being placed in a trust</a:t>
            </a:r>
          </a:p>
        </p:txBody>
      </p:sp>
      <p:sp>
        <p:nvSpPr>
          <p:cNvPr id="8" name="Text Placeholder 7">
            <a:extLst>
              <a:ext uri="{FF2B5EF4-FFF2-40B4-BE49-F238E27FC236}">
                <a16:creationId xmlns:a16="http://schemas.microsoft.com/office/drawing/2014/main" id="{43C79F19-2449-415F-949D-64A3642511D0}"/>
              </a:ext>
            </a:extLst>
          </p:cNvPr>
          <p:cNvSpPr>
            <a:spLocks noGrp="1"/>
          </p:cNvSpPr>
          <p:nvPr>
            <p:ph type="body" sz="quarter" idx="21"/>
          </p:nvPr>
        </p:nvSpPr>
        <p:spPr>
          <a:xfrm>
            <a:off x="6535024" y="3428501"/>
            <a:ext cx="4932725" cy="2333625"/>
          </a:xfrm>
        </p:spPr>
        <p:txBody>
          <a:bodyPr/>
          <a:lstStyle/>
          <a:p>
            <a:r>
              <a:rPr lang="en-US" dirty="0"/>
              <a:t>The STF program allows small woodland owners to delay paying part of their annual property taxes until the timber is harvested. The delayed portion is known as the STF severance tax. </a:t>
            </a:r>
          </a:p>
          <a:p>
            <a:r>
              <a:rPr lang="en-US" dirty="0"/>
              <a:t>A landowner pays annual property tax on 20 percent of the forestland's special assessment values. The STF severance tax is designed to recover the remaining 80 percent over the life of the property when timber is harvested. </a:t>
            </a:r>
          </a:p>
        </p:txBody>
      </p:sp>
      <p:sp>
        <p:nvSpPr>
          <p:cNvPr id="9" name="Title 8">
            <a:extLst>
              <a:ext uri="{FF2B5EF4-FFF2-40B4-BE49-F238E27FC236}">
                <a16:creationId xmlns:a16="http://schemas.microsoft.com/office/drawing/2014/main" id="{F175DCC4-E445-4362-B98F-B0D4F7F4CD75}"/>
              </a:ext>
            </a:extLst>
          </p:cNvPr>
          <p:cNvSpPr>
            <a:spLocks noGrp="1"/>
          </p:cNvSpPr>
          <p:nvPr>
            <p:ph type="title"/>
          </p:nvPr>
        </p:nvSpPr>
        <p:spPr>
          <a:xfrm>
            <a:off x="838200" y="428530"/>
            <a:ext cx="10515600" cy="1325563"/>
          </a:xfrm>
        </p:spPr>
        <p:txBody>
          <a:bodyPr/>
          <a:lstStyle/>
          <a:p>
            <a:r>
              <a:rPr lang="en-US" dirty="0"/>
              <a:t>Small Tract Forest (STF)</a:t>
            </a:r>
          </a:p>
        </p:txBody>
      </p:sp>
    </p:spTree>
    <p:extLst>
      <p:ext uri="{BB962C8B-B14F-4D97-AF65-F5344CB8AC3E}">
        <p14:creationId xmlns:p14="http://schemas.microsoft.com/office/powerpoint/2010/main" val="3407927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58C76B-D585-43C4-AFC8-4F35E1A51C4B}"/>
              </a:ext>
            </a:extLst>
          </p:cNvPr>
          <p:cNvSpPr>
            <a:spLocks noGrp="1"/>
          </p:cNvSpPr>
          <p:nvPr>
            <p:ph type="sldNum" sz="quarter" idx="10"/>
          </p:nvPr>
        </p:nvSpPr>
        <p:spPr/>
        <p:txBody>
          <a:bodyPr/>
          <a:lstStyle/>
          <a:p>
            <a:fld id="{D495E168-DA5E-4888-8D8A-92B118324C14}" type="slidenum">
              <a:rPr lang="en-US" noProof="0" smtClean="0"/>
              <a:pPr/>
              <a:t>11</a:t>
            </a:fld>
            <a:endParaRPr lang="en-US" noProof="0" dirty="0"/>
          </a:p>
        </p:txBody>
      </p:sp>
      <p:sp>
        <p:nvSpPr>
          <p:cNvPr id="3" name="Footer Placeholder 2">
            <a:extLst>
              <a:ext uri="{FF2B5EF4-FFF2-40B4-BE49-F238E27FC236}">
                <a16:creationId xmlns:a16="http://schemas.microsoft.com/office/drawing/2014/main" id="{54E5A5B5-18B9-4718-AE78-4FF07A429089}"/>
              </a:ext>
            </a:extLst>
          </p:cNvPr>
          <p:cNvSpPr>
            <a:spLocks noGrp="1"/>
          </p:cNvSpPr>
          <p:nvPr>
            <p:ph type="ftr" sz="quarter" idx="12"/>
          </p:nvPr>
        </p:nvSpPr>
        <p:spPr>
          <a:xfrm>
            <a:off x="838200" y="6118484"/>
            <a:ext cx="3471333" cy="365125"/>
          </a:xfrm>
        </p:spPr>
        <p:txBody>
          <a:bodyPr/>
          <a:lstStyle/>
          <a:p>
            <a:r>
              <a:rPr lang="en-US" noProof="0" dirty="0"/>
              <a:t>Yamhill County Assessment &amp; Taxation </a:t>
            </a:r>
          </a:p>
        </p:txBody>
      </p:sp>
      <p:sp>
        <p:nvSpPr>
          <p:cNvPr id="4" name="Text Placeholder 3">
            <a:extLst>
              <a:ext uri="{FF2B5EF4-FFF2-40B4-BE49-F238E27FC236}">
                <a16:creationId xmlns:a16="http://schemas.microsoft.com/office/drawing/2014/main" id="{C309FB68-79A1-456F-A233-526F376B0EE0}"/>
              </a:ext>
            </a:extLst>
          </p:cNvPr>
          <p:cNvSpPr>
            <a:spLocks noGrp="1"/>
          </p:cNvSpPr>
          <p:nvPr>
            <p:ph type="body" idx="1"/>
          </p:nvPr>
        </p:nvSpPr>
        <p:spPr>
          <a:xfrm>
            <a:off x="1375833" y="2503803"/>
            <a:ext cx="4183650" cy="454353"/>
          </a:xfrm>
        </p:spPr>
        <p:txBody>
          <a:bodyPr/>
          <a:lstStyle/>
          <a:p>
            <a:r>
              <a:rPr lang="en-US" dirty="0"/>
              <a:t>DFL &amp; STF </a:t>
            </a:r>
          </a:p>
        </p:txBody>
      </p:sp>
      <p:sp>
        <p:nvSpPr>
          <p:cNvPr id="5" name="Text Placeholder 4">
            <a:extLst>
              <a:ext uri="{FF2B5EF4-FFF2-40B4-BE49-F238E27FC236}">
                <a16:creationId xmlns:a16="http://schemas.microsoft.com/office/drawing/2014/main" id="{210DADD7-E11D-4C13-8D4A-6EA889624EC4}"/>
              </a:ext>
            </a:extLst>
          </p:cNvPr>
          <p:cNvSpPr>
            <a:spLocks noGrp="1"/>
          </p:cNvSpPr>
          <p:nvPr>
            <p:ph type="body" sz="quarter" idx="16"/>
          </p:nvPr>
        </p:nvSpPr>
        <p:spPr/>
        <p:txBody>
          <a:bodyPr/>
          <a:lstStyle/>
          <a:p>
            <a:r>
              <a:rPr lang="en-US" dirty="0"/>
              <a:t>Forest Homesites and Additional Taxes </a:t>
            </a:r>
          </a:p>
        </p:txBody>
      </p:sp>
      <p:sp>
        <p:nvSpPr>
          <p:cNvPr id="7" name="Text Placeholder 6">
            <a:extLst>
              <a:ext uri="{FF2B5EF4-FFF2-40B4-BE49-F238E27FC236}">
                <a16:creationId xmlns:a16="http://schemas.microsoft.com/office/drawing/2014/main" id="{9F6D52B2-4EFA-45C6-A674-B0BCEBAE82D3}"/>
              </a:ext>
            </a:extLst>
          </p:cNvPr>
          <p:cNvSpPr>
            <a:spLocks noGrp="1"/>
          </p:cNvSpPr>
          <p:nvPr>
            <p:ph type="body" sz="quarter" idx="20"/>
          </p:nvPr>
        </p:nvSpPr>
        <p:spPr>
          <a:xfrm>
            <a:off x="1375833" y="3160807"/>
            <a:ext cx="9440334" cy="2689483"/>
          </a:xfrm>
        </p:spPr>
        <p:txBody>
          <a:bodyPr>
            <a:normAutofit fontScale="92500" lnSpcReduction="10000"/>
          </a:bodyPr>
          <a:lstStyle/>
          <a:p>
            <a:pPr lvl="0"/>
            <a:r>
              <a:rPr lang="en-US" dirty="0"/>
              <a:t>Land under a dwelling that is used in conjunction with the activities customarily carried on in the management and operation of land held for the predominant purpose of growing and harvesting trees of a marketable species shall qualify for special assessment.</a:t>
            </a:r>
          </a:p>
          <a:p>
            <a:pPr lvl="0"/>
            <a:r>
              <a:rPr lang="en-US" dirty="0"/>
              <a:t>The parcel must have a minimum of 10 acres after the 1.0-acre homesite is removed in order to receive a forest site.</a:t>
            </a:r>
          </a:p>
          <a:p>
            <a:pPr lvl="0"/>
            <a:r>
              <a:rPr lang="en-US" dirty="0"/>
              <a:t>If the parcel still has more than 10 acres in DFL after the homesite is removed, the homesite is not disqualified and there won’t be a disqualification calculation and payback. </a:t>
            </a:r>
          </a:p>
          <a:p>
            <a:pPr lvl="0"/>
            <a:r>
              <a:rPr lang="en-US" dirty="0"/>
              <a:t>If the parcel has fewer than 10 acres in DFL after the homesite is removed, the 1.0-acre homesite (and any land cleared and not replanted during construction) is disqualified, resulting in a one-time additional tax for up to the previous 5 years. This additional tax will be collected on the next tax roll. </a:t>
            </a:r>
          </a:p>
          <a:p>
            <a:pPr lvl="0"/>
            <a:r>
              <a:rPr lang="en-US" dirty="0"/>
              <a:t>The minimum acreage for STF is 10.0 acres of trees (excluding the homesite). Homesite disqualification isn’t common when enrolled in STF. </a:t>
            </a:r>
          </a:p>
          <a:p>
            <a:endParaRPr lang="en-US" dirty="0"/>
          </a:p>
        </p:txBody>
      </p:sp>
      <p:sp>
        <p:nvSpPr>
          <p:cNvPr id="9" name="Title 8">
            <a:extLst>
              <a:ext uri="{FF2B5EF4-FFF2-40B4-BE49-F238E27FC236}">
                <a16:creationId xmlns:a16="http://schemas.microsoft.com/office/drawing/2014/main" id="{090464FC-BFE0-44AF-8CA4-12946EEEAE29}"/>
              </a:ext>
            </a:extLst>
          </p:cNvPr>
          <p:cNvSpPr>
            <a:spLocks noGrp="1"/>
          </p:cNvSpPr>
          <p:nvPr>
            <p:ph type="title"/>
          </p:nvPr>
        </p:nvSpPr>
        <p:spPr/>
        <p:txBody>
          <a:bodyPr/>
          <a:lstStyle/>
          <a:p>
            <a:r>
              <a:rPr lang="en-US" dirty="0"/>
              <a:t>Homesite Disqualification (Forest)</a:t>
            </a:r>
          </a:p>
        </p:txBody>
      </p:sp>
    </p:spTree>
    <p:extLst>
      <p:ext uri="{BB962C8B-B14F-4D97-AF65-F5344CB8AC3E}">
        <p14:creationId xmlns:p14="http://schemas.microsoft.com/office/powerpoint/2010/main" val="54552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29B37F-C739-4B13-99D1-27A886E6F278}"/>
              </a:ext>
            </a:extLst>
          </p:cNvPr>
          <p:cNvSpPr>
            <a:spLocks noGrp="1"/>
          </p:cNvSpPr>
          <p:nvPr>
            <p:ph type="sldNum" sz="quarter" idx="10"/>
          </p:nvPr>
        </p:nvSpPr>
        <p:spPr/>
        <p:txBody>
          <a:bodyPr/>
          <a:lstStyle/>
          <a:p>
            <a:fld id="{D495E168-DA5E-4888-8D8A-92B118324C14}" type="slidenum">
              <a:rPr lang="en-US" noProof="0" smtClean="0"/>
              <a:pPr/>
              <a:t>12</a:t>
            </a:fld>
            <a:endParaRPr lang="en-US" noProof="0" dirty="0"/>
          </a:p>
        </p:txBody>
      </p:sp>
      <p:sp>
        <p:nvSpPr>
          <p:cNvPr id="3" name="Footer Placeholder 2">
            <a:extLst>
              <a:ext uri="{FF2B5EF4-FFF2-40B4-BE49-F238E27FC236}">
                <a16:creationId xmlns:a16="http://schemas.microsoft.com/office/drawing/2014/main" id="{71DDC447-3DC9-438F-A57F-73B2C51F466B}"/>
              </a:ext>
            </a:extLst>
          </p:cNvPr>
          <p:cNvSpPr>
            <a:spLocks noGrp="1"/>
          </p:cNvSpPr>
          <p:nvPr>
            <p:ph type="ftr" sz="quarter" idx="12"/>
          </p:nvPr>
        </p:nvSpPr>
        <p:spPr>
          <a:xfrm>
            <a:off x="838200" y="6118484"/>
            <a:ext cx="3507297" cy="365125"/>
          </a:xfrm>
        </p:spPr>
        <p:txBody>
          <a:bodyPr/>
          <a:lstStyle/>
          <a:p>
            <a:r>
              <a:rPr lang="en-US" noProof="0" dirty="0"/>
              <a:t>Yamhill County Assessment &amp; Taxation</a:t>
            </a:r>
          </a:p>
        </p:txBody>
      </p:sp>
      <p:sp>
        <p:nvSpPr>
          <p:cNvPr id="4" name="Text Placeholder 3">
            <a:extLst>
              <a:ext uri="{FF2B5EF4-FFF2-40B4-BE49-F238E27FC236}">
                <a16:creationId xmlns:a16="http://schemas.microsoft.com/office/drawing/2014/main" id="{D0965DDC-0B65-4807-8A09-DCD210FF89D3}"/>
              </a:ext>
            </a:extLst>
          </p:cNvPr>
          <p:cNvSpPr>
            <a:spLocks noGrp="1"/>
          </p:cNvSpPr>
          <p:nvPr>
            <p:ph type="body" idx="1"/>
          </p:nvPr>
        </p:nvSpPr>
        <p:spPr>
          <a:xfrm>
            <a:off x="476930" y="2760555"/>
            <a:ext cx="2305004" cy="454353"/>
          </a:xfrm>
        </p:spPr>
        <p:txBody>
          <a:bodyPr/>
          <a:lstStyle/>
          <a:p>
            <a:r>
              <a:rPr lang="en-US" sz="2000" dirty="0"/>
              <a:t>Marketable Species </a:t>
            </a:r>
            <a:r>
              <a:rPr lang="en-US" dirty="0"/>
              <a:t>	</a:t>
            </a:r>
          </a:p>
        </p:txBody>
      </p:sp>
      <p:sp>
        <p:nvSpPr>
          <p:cNvPr id="5" name="Text Placeholder 4">
            <a:extLst>
              <a:ext uri="{FF2B5EF4-FFF2-40B4-BE49-F238E27FC236}">
                <a16:creationId xmlns:a16="http://schemas.microsoft.com/office/drawing/2014/main" id="{212A55F0-F465-4BE3-A2F8-EE037A81F2CE}"/>
              </a:ext>
            </a:extLst>
          </p:cNvPr>
          <p:cNvSpPr>
            <a:spLocks noGrp="1"/>
          </p:cNvSpPr>
          <p:nvPr>
            <p:ph type="body" sz="quarter" idx="16"/>
          </p:nvPr>
        </p:nvSpPr>
        <p:spPr/>
        <p:txBody>
          <a:bodyPr/>
          <a:lstStyle/>
          <a:p>
            <a:r>
              <a:rPr lang="en-US" sz="2000" dirty="0"/>
              <a:t>ORS 321.358 and OAR 150-321-0340 specifically deal with the requirements for DFL. These requirements fall generally into three categories: acreage, species, and stocking.</a:t>
            </a:r>
          </a:p>
        </p:txBody>
      </p:sp>
      <p:sp>
        <p:nvSpPr>
          <p:cNvPr id="6" name="Text Placeholder 5">
            <a:extLst>
              <a:ext uri="{FF2B5EF4-FFF2-40B4-BE49-F238E27FC236}">
                <a16:creationId xmlns:a16="http://schemas.microsoft.com/office/drawing/2014/main" id="{CFA2D731-4F53-431E-8A31-E1EC8937FE8A}"/>
              </a:ext>
            </a:extLst>
          </p:cNvPr>
          <p:cNvSpPr>
            <a:spLocks noGrp="1"/>
          </p:cNvSpPr>
          <p:nvPr>
            <p:ph type="body" idx="18"/>
          </p:nvPr>
        </p:nvSpPr>
        <p:spPr>
          <a:xfrm>
            <a:off x="3699544" y="2739035"/>
            <a:ext cx="2305004" cy="454353"/>
          </a:xfrm>
        </p:spPr>
        <p:txBody>
          <a:bodyPr/>
          <a:lstStyle/>
          <a:p>
            <a:r>
              <a:rPr lang="en-US" sz="2000" dirty="0"/>
              <a:t>Species suited for Yamhill County </a:t>
            </a:r>
          </a:p>
        </p:txBody>
      </p:sp>
      <p:sp>
        <p:nvSpPr>
          <p:cNvPr id="7" name="Text Placeholder 6">
            <a:extLst>
              <a:ext uri="{FF2B5EF4-FFF2-40B4-BE49-F238E27FC236}">
                <a16:creationId xmlns:a16="http://schemas.microsoft.com/office/drawing/2014/main" id="{75ED9FBE-B26C-4857-BBB5-31A0F8043397}"/>
              </a:ext>
            </a:extLst>
          </p:cNvPr>
          <p:cNvSpPr>
            <a:spLocks noGrp="1"/>
          </p:cNvSpPr>
          <p:nvPr>
            <p:ph type="body" sz="quarter" idx="20"/>
          </p:nvPr>
        </p:nvSpPr>
        <p:spPr>
          <a:xfrm>
            <a:off x="476930" y="3181363"/>
            <a:ext cx="3080507" cy="2816548"/>
          </a:xfrm>
        </p:spPr>
        <p:txBody>
          <a:bodyPr>
            <a:normAutofit fontScale="92500" lnSpcReduction="20000"/>
          </a:bodyPr>
          <a:lstStyle/>
          <a:p>
            <a:pPr marL="0" indent="0">
              <a:buNone/>
            </a:pPr>
            <a:r>
              <a:rPr lang="en-US" dirty="0"/>
              <a:t>The trees growing on land designated as forestland must be of a marketable species. A marketable species meets the following criteria (OAR 629-610- 0050): </a:t>
            </a:r>
          </a:p>
          <a:p>
            <a:r>
              <a:rPr lang="en-US" dirty="0"/>
              <a:t>Ecologically suited to the planting site </a:t>
            </a:r>
          </a:p>
          <a:p>
            <a:r>
              <a:rPr lang="en-US" dirty="0"/>
              <a:t>Capable of producing wood products suitable in size and qualify for production of lumber, sheeting, pulp, or other hardwood products</a:t>
            </a:r>
          </a:p>
          <a:p>
            <a:r>
              <a:rPr lang="en-US" dirty="0"/>
              <a:t>Marketable in the foreseeable future.</a:t>
            </a:r>
          </a:p>
        </p:txBody>
      </p:sp>
      <p:sp>
        <p:nvSpPr>
          <p:cNvPr id="8" name="Text Placeholder 7">
            <a:extLst>
              <a:ext uri="{FF2B5EF4-FFF2-40B4-BE49-F238E27FC236}">
                <a16:creationId xmlns:a16="http://schemas.microsoft.com/office/drawing/2014/main" id="{B8C6B47A-B943-4FD9-BFAA-380EF3F7F494}"/>
              </a:ext>
            </a:extLst>
          </p:cNvPr>
          <p:cNvSpPr>
            <a:spLocks noGrp="1"/>
          </p:cNvSpPr>
          <p:nvPr>
            <p:ph type="body" sz="quarter" idx="21"/>
          </p:nvPr>
        </p:nvSpPr>
        <p:spPr>
          <a:xfrm>
            <a:off x="3699544" y="3429000"/>
            <a:ext cx="2070112" cy="2322142"/>
          </a:xfrm>
        </p:spPr>
        <p:txBody>
          <a:bodyPr/>
          <a:lstStyle/>
          <a:p>
            <a:r>
              <a:rPr lang="en-US" dirty="0"/>
              <a:t>Douglas Fir</a:t>
            </a:r>
          </a:p>
          <a:p>
            <a:r>
              <a:rPr lang="en-US" dirty="0"/>
              <a:t>Grand Fir </a:t>
            </a:r>
          </a:p>
          <a:p>
            <a:r>
              <a:rPr lang="en-US" dirty="0"/>
              <a:t>Willamette Valley Ponderosa Pine</a:t>
            </a:r>
          </a:p>
          <a:p>
            <a:r>
              <a:rPr lang="en-US" dirty="0"/>
              <a:t>Western Red Cedar </a:t>
            </a:r>
          </a:p>
          <a:p>
            <a:r>
              <a:rPr lang="en-US" dirty="0"/>
              <a:t>Western Hemlock </a:t>
            </a:r>
          </a:p>
          <a:p>
            <a:r>
              <a:rPr lang="en-US" dirty="0"/>
              <a:t>Noble Fir </a:t>
            </a:r>
          </a:p>
          <a:p>
            <a:pPr marL="0" indent="0">
              <a:buNone/>
            </a:pPr>
            <a:endParaRPr lang="en-US" dirty="0"/>
          </a:p>
        </p:txBody>
      </p:sp>
      <p:sp>
        <p:nvSpPr>
          <p:cNvPr id="9" name="Title 8">
            <a:extLst>
              <a:ext uri="{FF2B5EF4-FFF2-40B4-BE49-F238E27FC236}">
                <a16:creationId xmlns:a16="http://schemas.microsoft.com/office/drawing/2014/main" id="{5EE27A7B-A9E0-4620-B2DC-D22AF57B7D95}"/>
              </a:ext>
            </a:extLst>
          </p:cNvPr>
          <p:cNvSpPr>
            <a:spLocks noGrp="1"/>
          </p:cNvSpPr>
          <p:nvPr>
            <p:ph type="title"/>
          </p:nvPr>
        </p:nvSpPr>
        <p:spPr>
          <a:xfrm>
            <a:off x="680557" y="433092"/>
            <a:ext cx="10830886" cy="1325563"/>
          </a:xfrm>
        </p:spPr>
        <p:txBody>
          <a:bodyPr>
            <a:normAutofit fontScale="90000"/>
          </a:bodyPr>
          <a:lstStyle/>
          <a:p>
            <a:r>
              <a:rPr lang="en-US" dirty="0"/>
              <a:t>Planting Recommendations (Western Oregon)</a:t>
            </a:r>
          </a:p>
        </p:txBody>
      </p:sp>
      <p:sp>
        <p:nvSpPr>
          <p:cNvPr id="14" name="Text Placeholder 5">
            <a:extLst>
              <a:ext uri="{FF2B5EF4-FFF2-40B4-BE49-F238E27FC236}">
                <a16:creationId xmlns:a16="http://schemas.microsoft.com/office/drawing/2014/main" id="{56FFDEC5-481E-4FA2-8A11-FC8FAB3D42CD}"/>
              </a:ext>
            </a:extLst>
          </p:cNvPr>
          <p:cNvSpPr txBox="1">
            <a:spLocks/>
          </p:cNvSpPr>
          <p:nvPr/>
        </p:nvSpPr>
        <p:spPr>
          <a:xfrm>
            <a:off x="6096000" y="2755879"/>
            <a:ext cx="2620805" cy="454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000" b="0" kern="1200">
                <a:solidFill>
                  <a:schemeClr val="bg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000" dirty="0"/>
              <a:t>Acceptable Hardwoods  </a:t>
            </a:r>
          </a:p>
        </p:txBody>
      </p:sp>
      <p:sp>
        <p:nvSpPr>
          <p:cNvPr id="15" name="Text Placeholder 6">
            <a:extLst>
              <a:ext uri="{FF2B5EF4-FFF2-40B4-BE49-F238E27FC236}">
                <a16:creationId xmlns:a16="http://schemas.microsoft.com/office/drawing/2014/main" id="{B8AFA76D-7F94-42B2-9670-80918A7E70AE}"/>
              </a:ext>
            </a:extLst>
          </p:cNvPr>
          <p:cNvSpPr txBox="1">
            <a:spLocks/>
          </p:cNvSpPr>
          <p:nvPr/>
        </p:nvSpPr>
        <p:spPr>
          <a:xfrm>
            <a:off x="6089314" y="3181363"/>
            <a:ext cx="2866167" cy="2816548"/>
          </a:xfrm>
          <a:prstGeom prst="rect">
            <a:avLst/>
          </a:prstGeom>
        </p:spPr>
        <p:txBody>
          <a:bodyPr vert="horz" lIns="91440" tIns="45720" rIns="91440" bIns="45720" rtlCol="0">
            <a:normAutofit fontScale="92500" lnSpcReduction="10000"/>
          </a:bodyPr>
          <a:lstStyle>
            <a:lvl1pPr marL="180000" indent="-180000" algn="l" defTabSz="914400" rtl="0" eaLnBrk="1" latinLnBrk="0" hangingPunct="1">
              <a:lnSpc>
                <a:spcPct val="90000"/>
              </a:lnSpc>
              <a:spcBef>
                <a:spcPts val="600"/>
              </a:spcBef>
              <a:buClr>
                <a:schemeClr val="bg2"/>
              </a:buClr>
              <a:buFont typeface="Arial" panose="020B0604020202020204" pitchFamily="34" charset="0"/>
              <a:buChar char="•"/>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Approximately 20% of your total forestland may comprise of hardwoods unless otherwise approved by a forester</a:t>
            </a:r>
          </a:p>
          <a:p>
            <a:r>
              <a:rPr lang="en-US" dirty="0"/>
              <a:t>Big Leaf Maple </a:t>
            </a:r>
          </a:p>
          <a:p>
            <a:r>
              <a:rPr lang="en-US" dirty="0"/>
              <a:t>Red Alder </a:t>
            </a:r>
          </a:p>
          <a:p>
            <a:r>
              <a:rPr lang="en-US" dirty="0"/>
              <a:t>Black Cottonwood</a:t>
            </a:r>
          </a:p>
          <a:p>
            <a:r>
              <a:rPr lang="en-US" dirty="0"/>
              <a:t>Oregon Ash </a:t>
            </a:r>
          </a:p>
          <a:p>
            <a:r>
              <a:rPr lang="en-US" dirty="0"/>
              <a:t>Oregon White Oak</a:t>
            </a:r>
          </a:p>
          <a:p>
            <a:r>
              <a:rPr lang="en-US" dirty="0"/>
              <a:t>Pacific Dogwood</a:t>
            </a:r>
          </a:p>
          <a:p>
            <a:r>
              <a:rPr lang="en-US" dirty="0"/>
              <a:t>Pacific Madrone </a:t>
            </a:r>
          </a:p>
        </p:txBody>
      </p:sp>
      <p:sp>
        <p:nvSpPr>
          <p:cNvPr id="18" name="Text Placeholder 3">
            <a:extLst>
              <a:ext uri="{FF2B5EF4-FFF2-40B4-BE49-F238E27FC236}">
                <a16:creationId xmlns:a16="http://schemas.microsoft.com/office/drawing/2014/main" id="{ACF81CA0-01E9-454F-A9D2-5BDA0FC13D4D}"/>
              </a:ext>
            </a:extLst>
          </p:cNvPr>
          <p:cNvSpPr txBox="1">
            <a:spLocks/>
          </p:cNvSpPr>
          <p:nvPr/>
        </p:nvSpPr>
        <p:spPr>
          <a:xfrm>
            <a:off x="8901418" y="2770732"/>
            <a:ext cx="2610025" cy="454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000" b="0" kern="1200">
                <a:solidFill>
                  <a:schemeClr val="bg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000" dirty="0"/>
              <a:t>Stocking Requirements  </a:t>
            </a:r>
            <a:r>
              <a:rPr lang="en-US" dirty="0"/>
              <a:t>	</a:t>
            </a:r>
          </a:p>
        </p:txBody>
      </p:sp>
      <p:sp>
        <p:nvSpPr>
          <p:cNvPr id="20" name="Text Placeholder 6">
            <a:extLst>
              <a:ext uri="{FF2B5EF4-FFF2-40B4-BE49-F238E27FC236}">
                <a16:creationId xmlns:a16="http://schemas.microsoft.com/office/drawing/2014/main" id="{CA493477-B52C-48A5-8586-F11755896532}"/>
              </a:ext>
            </a:extLst>
          </p:cNvPr>
          <p:cNvSpPr txBox="1">
            <a:spLocks/>
          </p:cNvSpPr>
          <p:nvPr/>
        </p:nvSpPr>
        <p:spPr>
          <a:xfrm>
            <a:off x="8898566" y="3225085"/>
            <a:ext cx="2861344" cy="2772826"/>
          </a:xfrm>
          <a:prstGeom prst="rect">
            <a:avLst/>
          </a:prstGeom>
        </p:spPr>
        <p:txBody>
          <a:bodyPr vert="horz" lIns="91440" tIns="45720" rIns="91440" bIns="45720" rtlCol="0">
            <a:normAutofit/>
          </a:bodyPr>
          <a:lstStyle>
            <a:lvl1pPr marL="180000" indent="-180000" algn="l" defTabSz="914400" rtl="0" eaLnBrk="1" latinLnBrk="0" hangingPunct="1">
              <a:lnSpc>
                <a:spcPct val="90000"/>
              </a:lnSpc>
              <a:spcBef>
                <a:spcPts val="600"/>
              </a:spcBef>
              <a:buClr>
                <a:schemeClr val="bg2"/>
              </a:buClr>
              <a:buFont typeface="Arial" panose="020B0604020202020204" pitchFamily="34" charset="0"/>
              <a:buChar char="•"/>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Seedlings: 200 per acre</a:t>
            </a:r>
          </a:p>
          <a:p>
            <a:r>
              <a:rPr lang="en-US" dirty="0"/>
              <a:t>Saplings or Poles 1”-10”: 120 per acre </a:t>
            </a:r>
          </a:p>
          <a:p>
            <a:r>
              <a:rPr lang="en-US" dirty="0"/>
              <a:t>Trees 11” – 15” DBH: 90 per acres </a:t>
            </a:r>
          </a:p>
          <a:p>
            <a:r>
              <a:rPr lang="en-US" dirty="0"/>
              <a:t>Trees 16”-25” DBH: 50 per acre </a:t>
            </a:r>
          </a:p>
          <a:p>
            <a:r>
              <a:rPr lang="en-US" dirty="0"/>
              <a:t>Trees 26” + DBH: 15 per acre</a:t>
            </a:r>
          </a:p>
        </p:txBody>
      </p:sp>
    </p:spTree>
    <p:extLst>
      <p:ext uri="{BB962C8B-B14F-4D97-AF65-F5344CB8AC3E}">
        <p14:creationId xmlns:p14="http://schemas.microsoft.com/office/powerpoint/2010/main" val="2305081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6CF7A9-8C55-4CE0-A24F-14EA4AFA1BF3}"/>
              </a:ext>
            </a:extLst>
          </p:cNvPr>
          <p:cNvSpPr>
            <a:spLocks noGrp="1"/>
          </p:cNvSpPr>
          <p:nvPr>
            <p:ph type="sldNum" sz="quarter" idx="10"/>
          </p:nvPr>
        </p:nvSpPr>
        <p:spPr/>
        <p:txBody>
          <a:bodyPr/>
          <a:lstStyle/>
          <a:p>
            <a:fld id="{D495E168-DA5E-4888-8D8A-92B118324C14}" type="slidenum">
              <a:rPr lang="en-US" noProof="0" smtClean="0"/>
              <a:pPr/>
              <a:t>13</a:t>
            </a:fld>
            <a:endParaRPr lang="en-US" noProof="0" dirty="0"/>
          </a:p>
        </p:txBody>
      </p:sp>
      <p:sp>
        <p:nvSpPr>
          <p:cNvPr id="3" name="Footer Placeholder 2">
            <a:extLst>
              <a:ext uri="{FF2B5EF4-FFF2-40B4-BE49-F238E27FC236}">
                <a16:creationId xmlns:a16="http://schemas.microsoft.com/office/drawing/2014/main" id="{93E9B10A-A64C-447F-84DC-4C359682E361}"/>
              </a:ext>
            </a:extLst>
          </p:cNvPr>
          <p:cNvSpPr>
            <a:spLocks noGrp="1"/>
          </p:cNvSpPr>
          <p:nvPr>
            <p:ph type="ftr" sz="quarter" idx="12"/>
          </p:nvPr>
        </p:nvSpPr>
        <p:spPr>
          <a:xfrm>
            <a:off x="838200" y="6118484"/>
            <a:ext cx="3507297" cy="365125"/>
          </a:xfrm>
        </p:spPr>
        <p:txBody>
          <a:bodyPr/>
          <a:lstStyle/>
          <a:p>
            <a:r>
              <a:rPr lang="en-US" noProof="0" dirty="0"/>
              <a:t>Yamhill County Assessment &amp; Taxation</a:t>
            </a:r>
          </a:p>
        </p:txBody>
      </p:sp>
      <p:sp>
        <p:nvSpPr>
          <p:cNvPr id="4" name="Text Placeholder 3">
            <a:extLst>
              <a:ext uri="{FF2B5EF4-FFF2-40B4-BE49-F238E27FC236}">
                <a16:creationId xmlns:a16="http://schemas.microsoft.com/office/drawing/2014/main" id="{F21BD388-994D-4121-B9DD-64F73B1820BE}"/>
              </a:ext>
            </a:extLst>
          </p:cNvPr>
          <p:cNvSpPr>
            <a:spLocks noGrp="1"/>
          </p:cNvSpPr>
          <p:nvPr>
            <p:ph type="body" idx="1"/>
          </p:nvPr>
        </p:nvSpPr>
        <p:spPr>
          <a:xfrm>
            <a:off x="1159649" y="2493438"/>
            <a:ext cx="9947375" cy="454353"/>
          </a:xfrm>
        </p:spPr>
        <p:txBody>
          <a:bodyPr/>
          <a:lstStyle/>
          <a:p>
            <a:r>
              <a:rPr lang="en-US" dirty="0"/>
              <a:t>When Disqualified: </a:t>
            </a:r>
          </a:p>
        </p:txBody>
      </p:sp>
      <p:sp>
        <p:nvSpPr>
          <p:cNvPr id="5" name="Text Placeholder 4">
            <a:extLst>
              <a:ext uri="{FF2B5EF4-FFF2-40B4-BE49-F238E27FC236}">
                <a16:creationId xmlns:a16="http://schemas.microsoft.com/office/drawing/2014/main" id="{7E47C1FB-7A4F-472F-ABD6-E5698C4E1BBB}"/>
              </a:ext>
            </a:extLst>
          </p:cNvPr>
          <p:cNvSpPr>
            <a:spLocks noGrp="1"/>
          </p:cNvSpPr>
          <p:nvPr>
            <p:ph type="body" sz="quarter" idx="16"/>
          </p:nvPr>
        </p:nvSpPr>
        <p:spPr>
          <a:xfrm>
            <a:off x="838201" y="1885861"/>
            <a:ext cx="10515599" cy="629105"/>
          </a:xfrm>
        </p:spPr>
        <p:txBody>
          <a:bodyPr/>
          <a:lstStyle/>
          <a:p>
            <a:r>
              <a:rPr lang="en-US" dirty="0"/>
              <a:t>Additional Tax </a:t>
            </a:r>
          </a:p>
        </p:txBody>
      </p:sp>
      <p:sp>
        <p:nvSpPr>
          <p:cNvPr id="7" name="Text Placeholder 6">
            <a:extLst>
              <a:ext uri="{FF2B5EF4-FFF2-40B4-BE49-F238E27FC236}">
                <a16:creationId xmlns:a16="http://schemas.microsoft.com/office/drawing/2014/main" id="{B399F33B-2566-4092-81DA-962856EDDE6F}"/>
              </a:ext>
            </a:extLst>
          </p:cNvPr>
          <p:cNvSpPr>
            <a:spLocks noGrp="1"/>
          </p:cNvSpPr>
          <p:nvPr>
            <p:ph type="body" sz="quarter" idx="20"/>
          </p:nvPr>
        </p:nvSpPr>
        <p:spPr>
          <a:xfrm>
            <a:off x="1159649" y="3076973"/>
            <a:ext cx="9259478" cy="2685153"/>
          </a:xfrm>
        </p:spPr>
        <p:txBody>
          <a:bodyPr>
            <a:normAutofit lnSpcReduction="10000"/>
          </a:bodyPr>
          <a:lstStyle/>
          <a:p>
            <a:r>
              <a:rPr lang="en-US" dirty="0"/>
              <a:t>There is a one-time additional tax that will be added to the next tax roll; it may also be paid upon receipt of the disqualification letter. </a:t>
            </a:r>
          </a:p>
          <a:p>
            <a:r>
              <a:rPr lang="en-US" dirty="0"/>
              <a:t>The additional tax is calculated as the difference between the taxes that were assessed against the land and the taxes that would otherwise have been assessed against the land had the land not been in forest deferral.</a:t>
            </a:r>
          </a:p>
          <a:p>
            <a:r>
              <a:rPr lang="en-US" dirty="0"/>
              <a:t> The additional tax is calculated for up to five years for DFL, beginning with the last year the land was under special assessment and not exceeding the number of years the property has been in forest deferral.</a:t>
            </a:r>
          </a:p>
          <a:p>
            <a:r>
              <a:rPr lang="en-US" dirty="0"/>
              <a:t>When disqualified from STF, the calculation will result in a collection of ten years back.</a:t>
            </a:r>
          </a:p>
          <a:p>
            <a:r>
              <a:rPr lang="en-US" dirty="0"/>
              <a:t>If the property does not meet stocking requirements under the Oregon Forest Practices Act, the property could risk a disqualification from both DFL and STF, resulting in additional tax from both programs. </a:t>
            </a:r>
          </a:p>
          <a:p>
            <a:endParaRPr lang="en-US" dirty="0"/>
          </a:p>
        </p:txBody>
      </p:sp>
      <p:sp>
        <p:nvSpPr>
          <p:cNvPr id="9" name="Title 8">
            <a:extLst>
              <a:ext uri="{FF2B5EF4-FFF2-40B4-BE49-F238E27FC236}">
                <a16:creationId xmlns:a16="http://schemas.microsoft.com/office/drawing/2014/main" id="{F31EDD0E-6E78-48ED-BDAE-595E39D2C27B}"/>
              </a:ext>
            </a:extLst>
          </p:cNvPr>
          <p:cNvSpPr>
            <a:spLocks noGrp="1"/>
          </p:cNvSpPr>
          <p:nvPr>
            <p:ph type="title"/>
          </p:nvPr>
        </p:nvSpPr>
        <p:spPr>
          <a:xfrm>
            <a:off x="838200" y="337053"/>
            <a:ext cx="10515600" cy="1325563"/>
          </a:xfrm>
        </p:spPr>
        <p:txBody>
          <a:bodyPr>
            <a:normAutofit/>
          </a:bodyPr>
          <a:lstStyle/>
          <a:p>
            <a:r>
              <a:rPr lang="en-US" sz="4000" dirty="0"/>
              <a:t>Disqualification from Forest Deferral </a:t>
            </a:r>
            <a:br>
              <a:rPr lang="en-US" sz="4000" dirty="0"/>
            </a:br>
            <a:r>
              <a:rPr lang="en-US" sz="4000" dirty="0"/>
              <a:t>(DFL &amp; STF)</a:t>
            </a:r>
          </a:p>
        </p:txBody>
      </p:sp>
    </p:spTree>
    <p:extLst>
      <p:ext uri="{BB962C8B-B14F-4D97-AF65-F5344CB8AC3E}">
        <p14:creationId xmlns:p14="http://schemas.microsoft.com/office/powerpoint/2010/main" val="2545334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E200C9-6703-4533-98ED-BF4EC1AAC471}"/>
              </a:ext>
            </a:extLst>
          </p:cNvPr>
          <p:cNvSpPr>
            <a:spLocks noGrp="1"/>
          </p:cNvSpPr>
          <p:nvPr>
            <p:ph type="sldNum" sz="quarter" idx="10"/>
          </p:nvPr>
        </p:nvSpPr>
        <p:spPr/>
        <p:txBody>
          <a:bodyPr/>
          <a:lstStyle/>
          <a:p>
            <a:fld id="{D495E168-DA5E-4888-8D8A-92B118324C14}" type="slidenum">
              <a:rPr lang="en-US" noProof="0" smtClean="0"/>
              <a:pPr/>
              <a:t>14</a:t>
            </a:fld>
            <a:endParaRPr lang="en-US" noProof="0" dirty="0"/>
          </a:p>
        </p:txBody>
      </p:sp>
      <p:sp>
        <p:nvSpPr>
          <p:cNvPr id="3" name="Footer Placeholder 2">
            <a:extLst>
              <a:ext uri="{FF2B5EF4-FFF2-40B4-BE49-F238E27FC236}">
                <a16:creationId xmlns:a16="http://schemas.microsoft.com/office/drawing/2014/main" id="{23D83395-27C1-41E0-AB57-7CBA5EE6968B}"/>
              </a:ext>
            </a:extLst>
          </p:cNvPr>
          <p:cNvSpPr>
            <a:spLocks noGrp="1"/>
          </p:cNvSpPr>
          <p:nvPr>
            <p:ph type="ftr" sz="quarter" idx="12"/>
          </p:nvPr>
        </p:nvSpPr>
        <p:spPr>
          <a:xfrm>
            <a:off x="838200" y="6118484"/>
            <a:ext cx="3473741" cy="365125"/>
          </a:xfrm>
        </p:spPr>
        <p:txBody>
          <a:bodyPr/>
          <a:lstStyle/>
          <a:p>
            <a:r>
              <a:rPr lang="en-US" dirty="0"/>
              <a:t>Yamhill County Assessment &amp; Taxation</a:t>
            </a:r>
            <a:endParaRPr lang="en-US" noProof="0" dirty="0"/>
          </a:p>
        </p:txBody>
      </p:sp>
      <p:sp>
        <p:nvSpPr>
          <p:cNvPr id="4" name="Text Placeholder 3">
            <a:extLst>
              <a:ext uri="{FF2B5EF4-FFF2-40B4-BE49-F238E27FC236}">
                <a16:creationId xmlns:a16="http://schemas.microsoft.com/office/drawing/2014/main" id="{713D0555-7658-4419-9B9F-90E9571F529A}"/>
              </a:ext>
            </a:extLst>
          </p:cNvPr>
          <p:cNvSpPr>
            <a:spLocks noGrp="1"/>
          </p:cNvSpPr>
          <p:nvPr>
            <p:ph type="body" idx="1"/>
          </p:nvPr>
        </p:nvSpPr>
        <p:spPr/>
        <p:txBody>
          <a:bodyPr/>
          <a:lstStyle/>
          <a:p>
            <a:r>
              <a:rPr lang="en-US" dirty="0"/>
              <a:t>Requirements: </a:t>
            </a:r>
          </a:p>
        </p:txBody>
      </p:sp>
      <p:sp>
        <p:nvSpPr>
          <p:cNvPr id="5" name="Text Placeholder 4">
            <a:extLst>
              <a:ext uri="{FF2B5EF4-FFF2-40B4-BE49-F238E27FC236}">
                <a16:creationId xmlns:a16="http://schemas.microsoft.com/office/drawing/2014/main" id="{88AE29E7-F591-4F26-9754-EF85AA6ACB2D}"/>
              </a:ext>
            </a:extLst>
          </p:cNvPr>
          <p:cNvSpPr>
            <a:spLocks noGrp="1"/>
          </p:cNvSpPr>
          <p:nvPr>
            <p:ph type="body" sz="quarter" idx="16"/>
          </p:nvPr>
        </p:nvSpPr>
        <p:spPr/>
        <p:txBody>
          <a:bodyPr/>
          <a:lstStyle/>
          <a:p>
            <a:r>
              <a:rPr lang="en-US" b="1" dirty="0"/>
              <a:t>Land that is used to promote conservation of native wildlife habitat</a:t>
            </a:r>
            <a:endParaRPr lang="en-US" dirty="0"/>
          </a:p>
        </p:txBody>
      </p:sp>
      <p:sp>
        <p:nvSpPr>
          <p:cNvPr id="6" name="Text Placeholder 5">
            <a:extLst>
              <a:ext uri="{FF2B5EF4-FFF2-40B4-BE49-F238E27FC236}">
                <a16:creationId xmlns:a16="http://schemas.microsoft.com/office/drawing/2014/main" id="{E8246465-BA70-4EF2-A246-A1F47AAE8B0C}"/>
              </a:ext>
            </a:extLst>
          </p:cNvPr>
          <p:cNvSpPr>
            <a:spLocks noGrp="1"/>
          </p:cNvSpPr>
          <p:nvPr>
            <p:ph type="body" idx="18"/>
          </p:nvPr>
        </p:nvSpPr>
        <p:spPr/>
        <p:txBody>
          <a:bodyPr/>
          <a:lstStyle/>
          <a:p>
            <a:r>
              <a:rPr lang="en-US" dirty="0"/>
              <a:t>Info: </a:t>
            </a:r>
          </a:p>
        </p:txBody>
      </p:sp>
      <p:sp>
        <p:nvSpPr>
          <p:cNvPr id="7" name="Text Placeholder 6">
            <a:extLst>
              <a:ext uri="{FF2B5EF4-FFF2-40B4-BE49-F238E27FC236}">
                <a16:creationId xmlns:a16="http://schemas.microsoft.com/office/drawing/2014/main" id="{BB8E6EF6-1E81-447B-BE1C-E03599532B98}"/>
              </a:ext>
            </a:extLst>
          </p:cNvPr>
          <p:cNvSpPr>
            <a:spLocks noGrp="1"/>
          </p:cNvSpPr>
          <p:nvPr>
            <p:ph type="body" sz="quarter" idx="20"/>
          </p:nvPr>
        </p:nvSpPr>
        <p:spPr>
          <a:xfrm>
            <a:off x="1159649" y="3428501"/>
            <a:ext cx="4936351" cy="2333625"/>
          </a:xfrm>
        </p:spPr>
        <p:txBody>
          <a:bodyPr>
            <a:normAutofit fontScale="92500" lnSpcReduction="10000"/>
          </a:bodyPr>
          <a:lstStyle/>
          <a:p>
            <a:r>
              <a:rPr lang="en-US" dirty="0"/>
              <a:t>The land must have an approved WHCMP plan from the Department of Fish and Wildlife that the owner has begun implementing</a:t>
            </a:r>
          </a:p>
          <a:p>
            <a:r>
              <a:rPr lang="en-US" dirty="0"/>
              <a:t>It must be in an area that is zoned for exclusive farm use, mixed farm and forest use, or forest use under a land use planning goal of protecting agriculture land or forestland.</a:t>
            </a:r>
          </a:p>
          <a:p>
            <a:r>
              <a:rPr lang="en-US" dirty="0"/>
              <a:t>After the plan is approved by ODFW, the owner must submit application &amp; approved plan to the Assessor’s office so that we can make the changes accordingly on the account. </a:t>
            </a:r>
          </a:p>
        </p:txBody>
      </p:sp>
      <p:sp>
        <p:nvSpPr>
          <p:cNvPr id="8" name="Text Placeholder 7">
            <a:extLst>
              <a:ext uri="{FF2B5EF4-FFF2-40B4-BE49-F238E27FC236}">
                <a16:creationId xmlns:a16="http://schemas.microsoft.com/office/drawing/2014/main" id="{9ADC13B4-FE2C-45DF-AD81-7062DB70C441}"/>
              </a:ext>
            </a:extLst>
          </p:cNvPr>
          <p:cNvSpPr>
            <a:spLocks noGrp="1"/>
          </p:cNvSpPr>
          <p:nvPr>
            <p:ph type="body" sz="quarter" idx="21"/>
          </p:nvPr>
        </p:nvSpPr>
        <p:spPr/>
        <p:txBody>
          <a:bodyPr/>
          <a:lstStyle/>
          <a:p>
            <a:r>
              <a:rPr lang="en-US" dirty="0"/>
              <a:t>The WHCMP was voted back into Yamhill County in 2020 by the Yamhill County Commissioners</a:t>
            </a:r>
          </a:p>
          <a:p>
            <a:r>
              <a:rPr lang="en-US" dirty="0"/>
              <a:t>The program is approved and monitored by ODFW. Any questions concerning the plans or program can be directed to their office: </a:t>
            </a:r>
          </a:p>
          <a:p>
            <a:r>
              <a:rPr lang="en-US" u="sng" dirty="0">
                <a:hlinkClick r:id="rId2"/>
              </a:rPr>
              <a:t>https://www.dfw.state.or.us/lands/whcmp/</a:t>
            </a:r>
            <a:endParaRPr lang="en-US" dirty="0"/>
          </a:p>
        </p:txBody>
      </p:sp>
      <p:sp>
        <p:nvSpPr>
          <p:cNvPr id="9" name="Title 8">
            <a:extLst>
              <a:ext uri="{FF2B5EF4-FFF2-40B4-BE49-F238E27FC236}">
                <a16:creationId xmlns:a16="http://schemas.microsoft.com/office/drawing/2014/main" id="{C8D81AF4-F27A-40B7-81E0-D95EA02B21A1}"/>
              </a:ext>
            </a:extLst>
          </p:cNvPr>
          <p:cNvSpPr>
            <a:spLocks noGrp="1"/>
          </p:cNvSpPr>
          <p:nvPr>
            <p:ph type="title"/>
          </p:nvPr>
        </p:nvSpPr>
        <p:spPr/>
        <p:txBody>
          <a:bodyPr>
            <a:normAutofit/>
          </a:bodyPr>
          <a:lstStyle/>
          <a:p>
            <a:r>
              <a:rPr lang="en-US" sz="3100" dirty="0"/>
              <a:t>Wildlife Habitat Conservation Management Program (WHCMP)</a:t>
            </a:r>
          </a:p>
        </p:txBody>
      </p:sp>
    </p:spTree>
    <p:extLst>
      <p:ext uri="{BB962C8B-B14F-4D97-AF65-F5344CB8AC3E}">
        <p14:creationId xmlns:p14="http://schemas.microsoft.com/office/powerpoint/2010/main" val="3125891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384A7F-0EC8-40C9-A157-8289B8DA464B}"/>
              </a:ext>
            </a:extLst>
          </p:cNvPr>
          <p:cNvSpPr>
            <a:spLocks noGrp="1"/>
          </p:cNvSpPr>
          <p:nvPr>
            <p:ph type="sldNum" sz="quarter" idx="10"/>
          </p:nvPr>
        </p:nvSpPr>
        <p:spPr/>
        <p:txBody>
          <a:bodyPr/>
          <a:lstStyle/>
          <a:p>
            <a:fld id="{D495E168-DA5E-4888-8D8A-92B118324C14}" type="slidenum">
              <a:rPr lang="en-US" noProof="0" smtClean="0"/>
              <a:pPr/>
              <a:t>15</a:t>
            </a:fld>
            <a:endParaRPr lang="en-US" noProof="0" dirty="0"/>
          </a:p>
        </p:txBody>
      </p:sp>
      <p:sp>
        <p:nvSpPr>
          <p:cNvPr id="3" name="Footer Placeholder 2">
            <a:extLst>
              <a:ext uri="{FF2B5EF4-FFF2-40B4-BE49-F238E27FC236}">
                <a16:creationId xmlns:a16="http://schemas.microsoft.com/office/drawing/2014/main" id="{530A712C-F70F-4B35-8392-17FDD5A26E60}"/>
              </a:ext>
            </a:extLst>
          </p:cNvPr>
          <p:cNvSpPr>
            <a:spLocks noGrp="1"/>
          </p:cNvSpPr>
          <p:nvPr>
            <p:ph type="ftr" sz="quarter" idx="12"/>
          </p:nvPr>
        </p:nvSpPr>
        <p:spPr>
          <a:xfrm>
            <a:off x="838200" y="6118484"/>
            <a:ext cx="3520044" cy="365125"/>
          </a:xfrm>
        </p:spPr>
        <p:txBody>
          <a:bodyPr/>
          <a:lstStyle/>
          <a:p>
            <a:r>
              <a:rPr lang="en-US" dirty="0"/>
              <a:t>Yamhill County Assessment &amp; Taxation</a:t>
            </a:r>
            <a:endParaRPr lang="en-US" noProof="0" dirty="0"/>
          </a:p>
        </p:txBody>
      </p:sp>
      <p:sp>
        <p:nvSpPr>
          <p:cNvPr id="4" name="Text Placeholder 3">
            <a:extLst>
              <a:ext uri="{FF2B5EF4-FFF2-40B4-BE49-F238E27FC236}">
                <a16:creationId xmlns:a16="http://schemas.microsoft.com/office/drawing/2014/main" id="{D7006551-F0B8-4EBA-A13B-A5A9B88A974A}"/>
              </a:ext>
            </a:extLst>
          </p:cNvPr>
          <p:cNvSpPr>
            <a:spLocks noGrp="1"/>
          </p:cNvSpPr>
          <p:nvPr>
            <p:ph type="body" idx="1"/>
          </p:nvPr>
        </p:nvSpPr>
        <p:spPr/>
        <p:txBody>
          <a:bodyPr/>
          <a:lstStyle/>
          <a:p>
            <a:r>
              <a:rPr lang="en-US" dirty="0"/>
              <a:t>Qualification 	</a:t>
            </a:r>
          </a:p>
        </p:txBody>
      </p:sp>
      <p:sp>
        <p:nvSpPr>
          <p:cNvPr id="5" name="Text Placeholder 4">
            <a:extLst>
              <a:ext uri="{FF2B5EF4-FFF2-40B4-BE49-F238E27FC236}">
                <a16:creationId xmlns:a16="http://schemas.microsoft.com/office/drawing/2014/main" id="{65F5449D-D76F-4DDC-A90C-16B57FA2C85A}"/>
              </a:ext>
            </a:extLst>
          </p:cNvPr>
          <p:cNvSpPr>
            <a:spLocks noGrp="1"/>
          </p:cNvSpPr>
          <p:nvPr>
            <p:ph type="body" sz="quarter" idx="16"/>
          </p:nvPr>
        </p:nvSpPr>
        <p:spPr/>
        <p:txBody>
          <a:bodyPr/>
          <a:lstStyle/>
          <a:p>
            <a:r>
              <a:rPr lang="en-US" dirty="0"/>
              <a:t>A voluntary, legal agreement that permanently limits uses of the land in order to protect its conservation values</a:t>
            </a:r>
          </a:p>
        </p:txBody>
      </p:sp>
      <p:sp>
        <p:nvSpPr>
          <p:cNvPr id="6" name="Text Placeholder 5">
            <a:extLst>
              <a:ext uri="{FF2B5EF4-FFF2-40B4-BE49-F238E27FC236}">
                <a16:creationId xmlns:a16="http://schemas.microsoft.com/office/drawing/2014/main" id="{35077B4A-88F8-4C13-A2C9-C26AE18CF849}"/>
              </a:ext>
            </a:extLst>
          </p:cNvPr>
          <p:cNvSpPr>
            <a:spLocks noGrp="1"/>
          </p:cNvSpPr>
          <p:nvPr>
            <p:ph type="body" idx="18"/>
          </p:nvPr>
        </p:nvSpPr>
        <p:spPr/>
        <p:txBody>
          <a:bodyPr/>
          <a:lstStyle/>
          <a:p>
            <a:r>
              <a:rPr lang="en-US" dirty="0"/>
              <a:t>Re-Certification </a:t>
            </a:r>
          </a:p>
        </p:txBody>
      </p:sp>
      <p:sp>
        <p:nvSpPr>
          <p:cNvPr id="7" name="Text Placeholder 6">
            <a:extLst>
              <a:ext uri="{FF2B5EF4-FFF2-40B4-BE49-F238E27FC236}">
                <a16:creationId xmlns:a16="http://schemas.microsoft.com/office/drawing/2014/main" id="{9D8B738B-5E5A-4684-987E-F97AFF6AB514}"/>
              </a:ext>
            </a:extLst>
          </p:cNvPr>
          <p:cNvSpPr>
            <a:spLocks noGrp="1"/>
          </p:cNvSpPr>
          <p:nvPr>
            <p:ph type="body" sz="quarter" idx="20"/>
          </p:nvPr>
        </p:nvSpPr>
        <p:spPr/>
        <p:txBody>
          <a:bodyPr/>
          <a:lstStyle/>
          <a:p>
            <a:r>
              <a:rPr lang="en-US" dirty="0"/>
              <a:t>File conservation easement with the County Clerk’s office</a:t>
            </a:r>
          </a:p>
          <a:p>
            <a:r>
              <a:rPr lang="en-US" dirty="0"/>
              <a:t>Submit the Preliminary Application</a:t>
            </a:r>
          </a:p>
          <a:p>
            <a:r>
              <a:rPr lang="en-US" dirty="0"/>
              <a:t>File application with the County Assessor’s office</a:t>
            </a:r>
          </a:p>
          <a:p>
            <a:r>
              <a:rPr lang="en-US" dirty="0"/>
              <a:t>$250.00 application fee</a:t>
            </a:r>
          </a:p>
          <a:p>
            <a:endParaRPr lang="en-US" dirty="0"/>
          </a:p>
        </p:txBody>
      </p:sp>
      <p:sp>
        <p:nvSpPr>
          <p:cNvPr id="8" name="Text Placeholder 7">
            <a:extLst>
              <a:ext uri="{FF2B5EF4-FFF2-40B4-BE49-F238E27FC236}">
                <a16:creationId xmlns:a16="http://schemas.microsoft.com/office/drawing/2014/main" id="{42DDF9C0-12B7-4760-942C-AF35029698B2}"/>
              </a:ext>
            </a:extLst>
          </p:cNvPr>
          <p:cNvSpPr>
            <a:spLocks noGrp="1"/>
          </p:cNvSpPr>
          <p:nvPr>
            <p:ph type="body" sz="quarter" idx="21"/>
          </p:nvPr>
        </p:nvSpPr>
        <p:spPr/>
        <p:txBody>
          <a:bodyPr/>
          <a:lstStyle/>
          <a:p>
            <a:r>
              <a:rPr lang="en-US" dirty="0"/>
              <a:t>Every three years, or more frequently if requested by the assessor, the holder shall provide a written certificate that the land is being managed in accordance with the terms of the conservation easement. </a:t>
            </a:r>
          </a:p>
          <a:p>
            <a:r>
              <a:rPr lang="en-US" dirty="0"/>
              <a:t>If the easement no longer meets requirements the holder shall notify the landowner and require compliance measures to be taken within 6 months. </a:t>
            </a:r>
          </a:p>
        </p:txBody>
      </p:sp>
      <p:sp>
        <p:nvSpPr>
          <p:cNvPr id="9" name="Title 8">
            <a:extLst>
              <a:ext uri="{FF2B5EF4-FFF2-40B4-BE49-F238E27FC236}">
                <a16:creationId xmlns:a16="http://schemas.microsoft.com/office/drawing/2014/main" id="{2A4072F7-3DAB-4930-BC42-7D7304D034EC}"/>
              </a:ext>
            </a:extLst>
          </p:cNvPr>
          <p:cNvSpPr>
            <a:spLocks noGrp="1"/>
          </p:cNvSpPr>
          <p:nvPr>
            <p:ph type="title"/>
          </p:nvPr>
        </p:nvSpPr>
        <p:spPr/>
        <p:txBody>
          <a:bodyPr/>
          <a:lstStyle/>
          <a:p>
            <a:r>
              <a:rPr lang="en-US" dirty="0"/>
              <a:t>Conservation Easement </a:t>
            </a:r>
          </a:p>
        </p:txBody>
      </p:sp>
    </p:spTree>
    <p:extLst>
      <p:ext uri="{BB962C8B-B14F-4D97-AF65-F5344CB8AC3E}">
        <p14:creationId xmlns:p14="http://schemas.microsoft.com/office/powerpoint/2010/main" val="1165224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51AE-252F-4958-A1E9-67C57179FF35}"/>
              </a:ext>
            </a:extLst>
          </p:cNvPr>
          <p:cNvSpPr>
            <a:spLocks noGrp="1"/>
          </p:cNvSpPr>
          <p:nvPr>
            <p:ph type="title"/>
          </p:nvPr>
        </p:nvSpPr>
        <p:spPr/>
        <p:txBody>
          <a:bodyPr/>
          <a:lstStyle/>
          <a:p>
            <a:r>
              <a:rPr lang="en-US" dirty="0"/>
              <a:t>Key Dates</a:t>
            </a:r>
          </a:p>
        </p:txBody>
      </p:sp>
      <p:sp>
        <p:nvSpPr>
          <p:cNvPr id="5" name="Text Placeholder 4">
            <a:extLst>
              <a:ext uri="{FF2B5EF4-FFF2-40B4-BE49-F238E27FC236}">
                <a16:creationId xmlns:a16="http://schemas.microsoft.com/office/drawing/2014/main" id="{235F389B-861B-485A-AD81-A9172882D97D}"/>
              </a:ext>
            </a:extLst>
          </p:cNvPr>
          <p:cNvSpPr>
            <a:spLocks noGrp="1"/>
          </p:cNvSpPr>
          <p:nvPr>
            <p:ph type="body" sz="quarter" idx="13"/>
          </p:nvPr>
        </p:nvSpPr>
        <p:spPr/>
        <p:txBody>
          <a:bodyPr>
            <a:normAutofit fontScale="92500"/>
          </a:bodyPr>
          <a:lstStyle/>
          <a:p>
            <a:r>
              <a:rPr lang="en-US" dirty="0"/>
              <a:t>Deadlines are statute-driven. Our office has no control when it comes to the dates. </a:t>
            </a:r>
          </a:p>
        </p:txBody>
      </p:sp>
      <p:sp>
        <p:nvSpPr>
          <p:cNvPr id="6" name="Text Placeholder 5">
            <a:extLst>
              <a:ext uri="{FF2B5EF4-FFF2-40B4-BE49-F238E27FC236}">
                <a16:creationId xmlns:a16="http://schemas.microsoft.com/office/drawing/2014/main" id="{A1FE0C33-CECE-4322-A29C-AEA87CDB13E3}"/>
              </a:ext>
            </a:extLst>
          </p:cNvPr>
          <p:cNvSpPr>
            <a:spLocks noGrp="1"/>
          </p:cNvSpPr>
          <p:nvPr>
            <p:ph type="body" sz="quarter" idx="15"/>
          </p:nvPr>
        </p:nvSpPr>
        <p:spPr>
          <a:xfrm>
            <a:off x="6817897" y="677333"/>
            <a:ext cx="4707842" cy="2297516"/>
          </a:xfrm>
        </p:spPr>
        <p:txBody>
          <a:bodyPr>
            <a:normAutofit fontScale="92500" lnSpcReduction="10000"/>
          </a:bodyPr>
          <a:lstStyle/>
          <a:p>
            <a:r>
              <a:rPr lang="en-US" sz="2400" dirty="0"/>
              <a:t>Applications: January 1–April 1</a:t>
            </a:r>
          </a:p>
          <a:p>
            <a:r>
              <a:rPr lang="en-US" sz="2400" dirty="0"/>
              <a:t>Gross Income Questionnaire: Due April 15 </a:t>
            </a:r>
          </a:p>
          <a:p>
            <a:r>
              <a:rPr lang="en-US" sz="2400" dirty="0"/>
              <a:t>Disqualification Deadline: August 15 </a:t>
            </a:r>
          </a:p>
          <a:p>
            <a:r>
              <a:rPr lang="en-US" sz="2400" dirty="0"/>
              <a:t>All other deadlines will be listed or referenced in corresponding letters from our office</a:t>
            </a:r>
          </a:p>
          <a:p>
            <a:endParaRPr lang="en-US" dirty="0"/>
          </a:p>
        </p:txBody>
      </p:sp>
      <p:sp>
        <p:nvSpPr>
          <p:cNvPr id="4" name="Footer Placeholder 3">
            <a:extLst>
              <a:ext uri="{FF2B5EF4-FFF2-40B4-BE49-F238E27FC236}">
                <a16:creationId xmlns:a16="http://schemas.microsoft.com/office/drawing/2014/main" id="{600D8D83-8EE8-4757-A48D-197DCB8CB8ED}"/>
              </a:ext>
            </a:extLst>
          </p:cNvPr>
          <p:cNvSpPr>
            <a:spLocks noGrp="1"/>
          </p:cNvSpPr>
          <p:nvPr>
            <p:ph type="ftr" sz="quarter" idx="12"/>
          </p:nvPr>
        </p:nvSpPr>
        <p:spPr>
          <a:xfrm>
            <a:off x="838200" y="6118484"/>
            <a:ext cx="3453245" cy="365125"/>
          </a:xfrm>
        </p:spPr>
        <p:txBody>
          <a:bodyPr/>
          <a:lstStyle/>
          <a:p>
            <a:r>
              <a:rPr lang="en-US" dirty="0"/>
              <a:t>Yamhill county Assessment &amp; Taxation </a:t>
            </a:r>
          </a:p>
        </p:txBody>
      </p:sp>
      <p:sp>
        <p:nvSpPr>
          <p:cNvPr id="3" name="Slide Number Placeholder 2">
            <a:extLst>
              <a:ext uri="{FF2B5EF4-FFF2-40B4-BE49-F238E27FC236}">
                <a16:creationId xmlns:a16="http://schemas.microsoft.com/office/drawing/2014/main" id="{077CBD36-E928-427F-BCF4-3FF2B77D4C0D}"/>
              </a:ext>
            </a:extLst>
          </p:cNvPr>
          <p:cNvSpPr>
            <a:spLocks noGrp="1"/>
          </p:cNvSpPr>
          <p:nvPr>
            <p:ph type="sldNum" sz="quarter" idx="10"/>
          </p:nvPr>
        </p:nvSpPr>
        <p:spPr/>
        <p:txBody>
          <a:bodyPr/>
          <a:lstStyle/>
          <a:p>
            <a:fld id="{D495E168-DA5E-4888-8D8A-92B118324C14}" type="slidenum">
              <a:rPr lang="en-US" smtClean="0"/>
              <a:pPr/>
              <a:t>16</a:t>
            </a:fld>
            <a:endParaRPr lang="en-US" dirty="0"/>
          </a:p>
        </p:txBody>
      </p:sp>
    </p:spTree>
    <p:extLst>
      <p:ext uri="{BB962C8B-B14F-4D97-AF65-F5344CB8AC3E}">
        <p14:creationId xmlns:p14="http://schemas.microsoft.com/office/powerpoint/2010/main" val="2636584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674264-BCEC-4B65-BCCB-84112D3EC354}"/>
              </a:ext>
            </a:extLst>
          </p:cNvPr>
          <p:cNvSpPr>
            <a:spLocks noGrp="1"/>
          </p:cNvSpPr>
          <p:nvPr>
            <p:ph type="title"/>
          </p:nvPr>
        </p:nvSpPr>
        <p:spPr>
          <a:xfrm>
            <a:off x="788670" y="1000970"/>
            <a:ext cx="4357688" cy="1325563"/>
          </a:xfrm>
        </p:spPr>
        <p:txBody>
          <a:bodyPr>
            <a:normAutofit fontScale="90000"/>
          </a:bodyPr>
          <a:lstStyle/>
          <a:p>
            <a:r>
              <a:rPr lang="en-US" dirty="0"/>
              <a:t>Number of Accounts in Special Assessment </a:t>
            </a:r>
          </a:p>
        </p:txBody>
      </p:sp>
      <p:sp>
        <p:nvSpPr>
          <p:cNvPr id="4" name="Text Placeholder 3">
            <a:extLst>
              <a:ext uri="{FF2B5EF4-FFF2-40B4-BE49-F238E27FC236}">
                <a16:creationId xmlns:a16="http://schemas.microsoft.com/office/drawing/2014/main" id="{BE02D267-7BE2-4596-B469-BB4DC32CC0DB}"/>
              </a:ext>
            </a:extLst>
          </p:cNvPr>
          <p:cNvSpPr>
            <a:spLocks noGrp="1"/>
          </p:cNvSpPr>
          <p:nvPr>
            <p:ph type="body" sz="quarter" idx="16"/>
          </p:nvPr>
        </p:nvSpPr>
        <p:spPr>
          <a:xfrm>
            <a:off x="838200" y="3491345"/>
            <a:ext cx="4052485" cy="2252574"/>
          </a:xfrm>
        </p:spPr>
        <p:txBody>
          <a:bodyPr/>
          <a:lstStyle/>
          <a:p>
            <a:pPr algn="ctr"/>
            <a:r>
              <a:rPr lang="en-US" dirty="0"/>
              <a:t>As of the 2019–2020 certified tax roll </a:t>
            </a:r>
          </a:p>
        </p:txBody>
      </p:sp>
      <p:graphicFrame>
        <p:nvGraphicFramePr>
          <p:cNvPr id="9" name="Chart Placeholder 8" descr="Chart">
            <a:extLst>
              <a:ext uri="{FF2B5EF4-FFF2-40B4-BE49-F238E27FC236}">
                <a16:creationId xmlns:a16="http://schemas.microsoft.com/office/drawing/2014/main" id="{25AF9D8E-348F-4D20-A3D5-4634B274F97D}"/>
              </a:ext>
            </a:extLst>
          </p:cNvPr>
          <p:cNvGraphicFramePr>
            <a:graphicFrameLocks noGrp="1"/>
          </p:cNvGraphicFramePr>
          <p:nvPr>
            <p:ph type="chart" sz="quarter" idx="32"/>
            <p:extLst>
              <p:ext uri="{D42A27DB-BD31-4B8C-83A1-F6EECF244321}">
                <p14:modId xmlns:p14="http://schemas.microsoft.com/office/powerpoint/2010/main" val="654214718"/>
              </p:ext>
            </p:extLst>
          </p:nvPr>
        </p:nvGraphicFramePr>
        <p:xfrm>
          <a:off x="5198936" y="1151906"/>
          <a:ext cx="6204394" cy="4678878"/>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a:extLst>
              <a:ext uri="{FF2B5EF4-FFF2-40B4-BE49-F238E27FC236}">
                <a16:creationId xmlns:a16="http://schemas.microsoft.com/office/drawing/2014/main" id="{20FFBF84-B41C-4FA8-BD4A-97F6C064C36D}"/>
              </a:ext>
            </a:extLst>
          </p:cNvPr>
          <p:cNvSpPr>
            <a:spLocks noGrp="1"/>
          </p:cNvSpPr>
          <p:nvPr>
            <p:ph type="ftr" sz="quarter" idx="12"/>
          </p:nvPr>
        </p:nvSpPr>
        <p:spPr>
          <a:xfrm>
            <a:off x="838200" y="6118484"/>
            <a:ext cx="3508169" cy="365125"/>
          </a:xfrm>
        </p:spPr>
        <p:txBody>
          <a:bodyPr/>
          <a:lstStyle/>
          <a:p>
            <a:r>
              <a:rPr lang="en-US" dirty="0"/>
              <a:t>Yamhill County Assessment &amp; Taxation</a:t>
            </a:r>
          </a:p>
        </p:txBody>
      </p:sp>
      <p:sp>
        <p:nvSpPr>
          <p:cNvPr id="2" name="Slide Number Placeholder 1">
            <a:extLst>
              <a:ext uri="{FF2B5EF4-FFF2-40B4-BE49-F238E27FC236}">
                <a16:creationId xmlns:a16="http://schemas.microsoft.com/office/drawing/2014/main" id="{11DBE06A-2C8A-44FA-9318-4BF6A8C3FFB2}"/>
              </a:ext>
            </a:extLst>
          </p:cNvPr>
          <p:cNvSpPr>
            <a:spLocks noGrp="1"/>
          </p:cNvSpPr>
          <p:nvPr>
            <p:ph type="sldNum" sz="quarter" idx="10"/>
          </p:nvPr>
        </p:nvSpPr>
        <p:spPr/>
        <p:txBody>
          <a:bodyPr/>
          <a:lstStyle/>
          <a:p>
            <a:fld id="{D495E168-DA5E-4888-8D8A-92B118324C14}" type="slidenum">
              <a:rPr lang="en-US" smtClean="0"/>
              <a:pPr/>
              <a:t>17</a:t>
            </a:fld>
            <a:endParaRPr lang="en-US" dirty="0"/>
          </a:p>
        </p:txBody>
      </p:sp>
    </p:spTree>
    <p:extLst>
      <p:ext uri="{BB962C8B-B14F-4D97-AF65-F5344CB8AC3E}">
        <p14:creationId xmlns:p14="http://schemas.microsoft.com/office/powerpoint/2010/main" val="612177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C77C5D-1541-4D4C-8CD9-E4CB2D74FBB4}"/>
              </a:ext>
            </a:extLst>
          </p:cNvPr>
          <p:cNvSpPr>
            <a:spLocks noGrp="1"/>
          </p:cNvSpPr>
          <p:nvPr>
            <p:ph type="title"/>
          </p:nvPr>
        </p:nvSpPr>
        <p:spPr/>
        <p:txBody>
          <a:bodyPr>
            <a:normAutofit/>
          </a:bodyPr>
          <a:lstStyle/>
          <a:p>
            <a:r>
              <a:rPr lang="en-US" sz="2000" dirty="0"/>
              <a:t>At the Yamhill County Assessment &amp; Tax Office, we are here to help and assist when and where we can, and even more so when our county is in need.  We are here to monitor all accounts and to educate property owners along the way. </a:t>
            </a:r>
          </a:p>
        </p:txBody>
      </p:sp>
      <p:sp>
        <p:nvSpPr>
          <p:cNvPr id="4" name="Text Placeholder 3">
            <a:extLst>
              <a:ext uri="{FF2B5EF4-FFF2-40B4-BE49-F238E27FC236}">
                <a16:creationId xmlns:a16="http://schemas.microsoft.com/office/drawing/2014/main" id="{049B0BE2-2BDB-48DC-AE9B-F3B9BACA8247}"/>
              </a:ext>
            </a:extLst>
          </p:cNvPr>
          <p:cNvSpPr>
            <a:spLocks noGrp="1"/>
          </p:cNvSpPr>
          <p:nvPr>
            <p:ph type="body" sz="quarter" idx="16"/>
          </p:nvPr>
        </p:nvSpPr>
        <p:spPr>
          <a:xfrm>
            <a:off x="838201" y="1750577"/>
            <a:ext cx="10515599" cy="515781"/>
          </a:xfrm>
        </p:spPr>
        <p:txBody>
          <a:bodyPr/>
          <a:lstStyle/>
          <a:p>
            <a:r>
              <a:rPr lang="en-US" dirty="0"/>
              <a:t>Please feel free to contact our office at any time! </a:t>
            </a:r>
          </a:p>
        </p:txBody>
      </p:sp>
      <p:sp>
        <p:nvSpPr>
          <p:cNvPr id="3" name="Footer Placeholder 2">
            <a:extLst>
              <a:ext uri="{FF2B5EF4-FFF2-40B4-BE49-F238E27FC236}">
                <a16:creationId xmlns:a16="http://schemas.microsoft.com/office/drawing/2014/main" id="{20ED71B1-7851-43AD-8F7D-18071590E8BF}"/>
              </a:ext>
            </a:extLst>
          </p:cNvPr>
          <p:cNvSpPr>
            <a:spLocks noGrp="1"/>
          </p:cNvSpPr>
          <p:nvPr>
            <p:ph type="ftr" sz="quarter" idx="12"/>
          </p:nvPr>
        </p:nvSpPr>
        <p:spPr/>
        <p:txBody>
          <a:bodyPr/>
          <a:lstStyle/>
          <a:p>
            <a:r>
              <a:rPr lang="en-US" dirty="0"/>
              <a:t>Yamhill County Assessment &amp; Taxation</a:t>
            </a:r>
          </a:p>
        </p:txBody>
      </p:sp>
      <p:sp>
        <p:nvSpPr>
          <p:cNvPr id="2" name="Slide Number Placeholder 1">
            <a:extLst>
              <a:ext uri="{FF2B5EF4-FFF2-40B4-BE49-F238E27FC236}">
                <a16:creationId xmlns:a16="http://schemas.microsoft.com/office/drawing/2014/main" id="{95F1F869-7372-4C01-A626-993295149E3E}"/>
              </a:ext>
            </a:extLst>
          </p:cNvPr>
          <p:cNvSpPr>
            <a:spLocks noGrp="1"/>
          </p:cNvSpPr>
          <p:nvPr>
            <p:ph type="sldNum" sz="quarter" idx="10"/>
          </p:nvPr>
        </p:nvSpPr>
        <p:spPr/>
        <p:txBody>
          <a:bodyPr/>
          <a:lstStyle/>
          <a:p>
            <a:fld id="{D495E168-DA5E-4888-8D8A-92B118324C14}" type="slidenum">
              <a:rPr lang="en-US" smtClean="0"/>
              <a:pPr/>
              <a:t>18</a:t>
            </a:fld>
            <a:endParaRPr lang="en-US" dirty="0"/>
          </a:p>
        </p:txBody>
      </p:sp>
    </p:spTree>
    <p:extLst>
      <p:ext uri="{BB962C8B-B14F-4D97-AF65-F5344CB8AC3E}">
        <p14:creationId xmlns:p14="http://schemas.microsoft.com/office/powerpoint/2010/main" val="4243905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dirty="0"/>
              <a:t>Resources</a:t>
            </a:r>
          </a:p>
        </p:txBody>
      </p:sp>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2459504"/>
            <a:ext cx="9096374" cy="1938992"/>
          </a:xfrm>
          <a:prstGeom prst="rect">
            <a:avLst/>
          </a:prstGeom>
          <a:noFill/>
        </p:spPr>
        <p:txBody>
          <a:bodyPr wrap="square" rtlCol="0">
            <a:spAutoFit/>
          </a:bodyPr>
          <a:lstStyle/>
          <a:p>
            <a:pPr algn="ctr"/>
            <a:r>
              <a:rPr lang="en-US" sz="3000" dirty="0">
                <a:solidFill>
                  <a:schemeClr val="bg1"/>
                </a:solidFill>
              </a:rPr>
              <a:t>All applications, brochures, and informational flyers can be found on our website: </a:t>
            </a:r>
          </a:p>
          <a:p>
            <a:pPr algn="ctr"/>
            <a:endParaRPr lang="en-US" sz="3000" dirty="0">
              <a:solidFill>
                <a:schemeClr val="bg1"/>
              </a:solidFill>
            </a:endParaRPr>
          </a:p>
          <a:p>
            <a:pPr algn="ctr"/>
            <a:r>
              <a:rPr lang="en-US" sz="3000" u="sng" dirty="0">
                <a:solidFill>
                  <a:schemeClr val="bg1"/>
                </a:solidFill>
              </a:rPr>
              <a:t>www.yamhillcounty.gov/assessor</a:t>
            </a:r>
          </a:p>
        </p:txBody>
      </p:sp>
      <p:sp>
        <p:nvSpPr>
          <p:cNvPr id="2" name="Footer Placeholder 1">
            <a:extLst>
              <a:ext uri="{FF2B5EF4-FFF2-40B4-BE49-F238E27FC236}">
                <a16:creationId xmlns:a16="http://schemas.microsoft.com/office/drawing/2014/main" id="{338242DD-860A-4446-A9ED-6BCEE87AC13E}"/>
              </a:ext>
            </a:extLst>
          </p:cNvPr>
          <p:cNvSpPr>
            <a:spLocks noGrp="1"/>
          </p:cNvSpPr>
          <p:nvPr>
            <p:ph type="ftr" sz="quarter" idx="12"/>
          </p:nvPr>
        </p:nvSpPr>
        <p:spPr>
          <a:xfrm>
            <a:off x="838200" y="6118484"/>
            <a:ext cx="3520044" cy="365125"/>
          </a:xfrm>
        </p:spPr>
        <p:txBody>
          <a:bodyPr/>
          <a:lstStyle/>
          <a:p>
            <a:r>
              <a:rPr lang="en-US" dirty="0"/>
              <a:t>Yamhill County Assessment &amp; Taxation </a:t>
            </a:r>
          </a:p>
        </p:txBody>
      </p:sp>
      <p:sp>
        <p:nvSpPr>
          <p:cNvPr id="3" name="Slide Number Placeholder 2">
            <a:extLst>
              <a:ext uri="{FF2B5EF4-FFF2-40B4-BE49-F238E27FC236}">
                <a16:creationId xmlns:a16="http://schemas.microsoft.com/office/drawing/2014/main" id="{D2702AE2-358E-4E9A-AF91-90EFED7991A0}"/>
              </a:ext>
            </a:extLst>
          </p:cNvPr>
          <p:cNvSpPr>
            <a:spLocks noGrp="1"/>
          </p:cNvSpPr>
          <p:nvPr>
            <p:ph type="sldNum" sz="quarter" idx="10"/>
          </p:nvPr>
        </p:nvSpPr>
        <p:spPr/>
        <p:txBody>
          <a:bodyPr/>
          <a:lstStyle/>
          <a:p>
            <a:fld id="{D495E168-DA5E-4888-8D8A-92B118324C14}" type="slidenum">
              <a:rPr lang="en-US" smtClean="0"/>
              <a:pPr/>
              <a:t>19</a:t>
            </a:fld>
            <a:endParaRPr lang="en-US" dirty="0"/>
          </a:p>
        </p:txBody>
      </p:sp>
    </p:spTree>
    <p:extLst>
      <p:ext uri="{BB962C8B-B14F-4D97-AF65-F5344CB8AC3E}">
        <p14:creationId xmlns:p14="http://schemas.microsoft.com/office/powerpoint/2010/main" val="59582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ADF0-23DD-491B-8755-2E19692F9B18}"/>
              </a:ext>
            </a:extLst>
          </p:cNvPr>
          <p:cNvSpPr>
            <a:spLocks noGrp="1"/>
          </p:cNvSpPr>
          <p:nvPr>
            <p:ph type="title"/>
          </p:nvPr>
        </p:nvSpPr>
        <p:spPr>
          <a:xfrm>
            <a:off x="1112921" y="3696338"/>
            <a:ext cx="10515600" cy="782638"/>
          </a:xfrm>
        </p:spPr>
        <p:txBody>
          <a:bodyPr>
            <a:noAutofit/>
          </a:bodyPr>
          <a:lstStyle/>
          <a:p>
            <a:r>
              <a:rPr lang="en-US" sz="2500" dirty="0"/>
              <a:t>Mission Statement: "To provide the citizens of  Yamhill County with an accurate, effective, fair, and equitable property tax program by a team that is driven with a passion to exceed the expectations of the citizens we serve.”</a:t>
            </a:r>
          </a:p>
        </p:txBody>
      </p:sp>
      <p:sp>
        <p:nvSpPr>
          <p:cNvPr id="3" name="Slide Number Placeholder 2">
            <a:extLst>
              <a:ext uri="{FF2B5EF4-FFF2-40B4-BE49-F238E27FC236}">
                <a16:creationId xmlns:a16="http://schemas.microsoft.com/office/drawing/2014/main" id="{73E7209B-EA97-4E46-B935-409525612C95}"/>
              </a:ext>
            </a:extLst>
          </p:cNvPr>
          <p:cNvSpPr>
            <a:spLocks noGrp="1"/>
          </p:cNvSpPr>
          <p:nvPr>
            <p:ph type="sldNum" sz="quarter" idx="10"/>
          </p:nvPr>
        </p:nvSpPr>
        <p:spPr/>
        <p:txBody>
          <a:bodyPr/>
          <a:lstStyle/>
          <a:p>
            <a:fld id="{D495E168-DA5E-4888-8D8A-92B118324C14}" type="slidenum">
              <a:rPr lang="en-US" smtClean="0"/>
              <a:pPr/>
              <a:t>2</a:t>
            </a:fld>
            <a:endParaRPr lang="en-US" dirty="0"/>
          </a:p>
        </p:txBody>
      </p:sp>
      <p:sp>
        <p:nvSpPr>
          <p:cNvPr id="4" name="Footer Placeholder 3">
            <a:extLst>
              <a:ext uri="{FF2B5EF4-FFF2-40B4-BE49-F238E27FC236}">
                <a16:creationId xmlns:a16="http://schemas.microsoft.com/office/drawing/2014/main" id="{E7E3D7C1-6919-4785-9AEE-1F6673CA07C3}"/>
              </a:ext>
            </a:extLst>
          </p:cNvPr>
          <p:cNvSpPr>
            <a:spLocks noGrp="1"/>
          </p:cNvSpPr>
          <p:nvPr>
            <p:ph type="ftr" sz="quarter" idx="12"/>
          </p:nvPr>
        </p:nvSpPr>
        <p:spPr>
          <a:xfrm>
            <a:off x="838200" y="6118484"/>
            <a:ext cx="3567545" cy="365125"/>
          </a:xfrm>
        </p:spPr>
        <p:txBody>
          <a:bodyPr/>
          <a:lstStyle/>
          <a:p>
            <a:r>
              <a:rPr lang="en-US" dirty="0"/>
              <a:t>Yamhill County Assessment &amp; Taxation</a:t>
            </a:r>
          </a:p>
        </p:txBody>
      </p:sp>
    </p:spTree>
    <p:extLst>
      <p:ext uri="{BB962C8B-B14F-4D97-AF65-F5344CB8AC3E}">
        <p14:creationId xmlns:p14="http://schemas.microsoft.com/office/powerpoint/2010/main" val="434389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B381BA-F1D7-483F-B759-9C3451355503}"/>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16721AB4-1CF0-4825-926E-5207D64C2645}"/>
              </a:ext>
            </a:extLst>
          </p:cNvPr>
          <p:cNvSpPr>
            <a:spLocks noGrp="1"/>
          </p:cNvSpPr>
          <p:nvPr>
            <p:ph type="body" sz="quarter" idx="20"/>
          </p:nvPr>
        </p:nvSpPr>
        <p:spPr>
          <a:xfrm>
            <a:off x="3912234" y="2896470"/>
            <a:ext cx="4367531" cy="288000"/>
          </a:xfrm>
        </p:spPr>
        <p:txBody>
          <a:bodyPr/>
          <a:lstStyle/>
          <a:p>
            <a:r>
              <a:rPr lang="en-US" dirty="0"/>
              <a:t>Call Us:</a:t>
            </a:r>
          </a:p>
        </p:txBody>
      </p:sp>
      <p:sp>
        <p:nvSpPr>
          <p:cNvPr id="2" name="Text Placeholder 1">
            <a:extLst>
              <a:ext uri="{FF2B5EF4-FFF2-40B4-BE49-F238E27FC236}">
                <a16:creationId xmlns:a16="http://schemas.microsoft.com/office/drawing/2014/main" id="{CBA4F671-D586-49FB-B0C1-E7E9ADFE08D4}"/>
              </a:ext>
            </a:extLst>
          </p:cNvPr>
          <p:cNvSpPr>
            <a:spLocks noGrp="1"/>
          </p:cNvSpPr>
          <p:nvPr>
            <p:ph type="body" sz="quarter" idx="21"/>
          </p:nvPr>
        </p:nvSpPr>
        <p:spPr>
          <a:xfrm>
            <a:off x="3912234" y="3191740"/>
            <a:ext cx="4367531" cy="474519"/>
          </a:xfrm>
        </p:spPr>
        <p:txBody>
          <a:bodyPr/>
          <a:lstStyle/>
          <a:p>
            <a:r>
              <a:rPr lang="en-US" dirty="0"/>
              <a:t>503-434-7521</a:t>
            </a:r>
          </a:p>
        </p:txBody>
      </p:sp>
      <p:sp>
        <p:nvSpPr>
          <p:cNvPr id="6" name="Text Placeholder 5">
            <a:extLst>
              <a:ext uri="{FF2B5EF4-FFF2-40B4-BE49-F238E27FC236}">
                <a16:creationId xmlns:a16="http://schemas.microsoft.com/office/drawing/2014/main" id="{73118D49-CA48-4C57-A37C-31BAA7538127}"/>
              </a:ext>
            </a:extLst>
          </p:cNvPr>
          <p:cNvSpPr>
            <a:spLocks noGrp="1"/>
          </p:cNvSpPr>
          <p:nvPr>
            <p:ph type="body" sz="quarter" idx="23"/>
          </p:nvPr>
        </p:nvSpPr>
        <p:spPr>
          <a:xfrm>
            <a:off x="3912234" y="3897786"/>
            <a:ext cx="4367531" cy="288000"/>
          </a:xfrm>
        </p:spPr>
        <p:txBody>
          <a:bodyPr/>
          <a:lstStyle/>
          <a:p>
            <a:r>
              <a:rPr lang="en-US" dirty="0"/>
              <a:t>Email Us:</a:t>
            </a:r>
          </a:p>
        </p:txBody>
      </p:sp>
      <p:sp>
        <p:nvSpPr>
          <p:cNvPr id="5" name="Text Placeholder 4">
            <a:extLst>
              <a:ext uri="{FF2B5EF4-FFF2-40B4-BE49-F238E27FC236}">
                <a16:creationId xmlns:a16="http://schemas.microsoft.com/office/drawing/2014/main" id="{62E14719-D011-4E0B-9362-CD19FF22FEB5}"/>
              </a:ext>
            </a:extLst>
          </p:cNvPr>
          <p:cNvSpPr>
            <a:spLocks noGrp="1"/>
          </p:cNvSpPr>
          <p:nvPr>
            <p:ph type="body" sz="quarter" idx="22"/>
          </p:nvPr>
        </p:nvSpPr>
        <p:spPr>
          <a:xfrm>
            <a:off x="3135721" y="4199495"/>
            <a:ext cx="5920556" cy="474519"/>
          </a:xfrm>
        </p:spPr>
        <p:txBody>
          <a:bodyPr/>
          <a:lstStyle/>
          <a:p>
            <a:r>
              <a:rPr lang="en-US" dirty="0"/>
              <a:t>SA@yamhillcounty.gov</a:t>
            </a:r>
          </a:p>
        </p:txBody>
      </p:sp>
    </p:spTree>
    <p:extLst>
      <p:ext uri="{BB962C8B-B14F-4D97-AF65-F5344CB8AC3E}">
        <p14:creationId xmlns:p14="http://schemas.microsoft.com/office/powerpoint/2010/main" val="3309279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3D545-C417-48EA-9543-078BF8EB641C}"/>
              </a:ext>
            </a:extLst>
          </p:cNvPr>
          <p:cNvSpPr>
            <a:spLocks noGrp="1"/>
          </p:cNvSpPr>
          <p:nvPr>
            <p:ph type="title"/>
          </p:nvPr>
        </p:nvSpPr>
        <p:spPr>
          <a:xfrm>
            <a:off x="550719" y="1023783"/>
            <a:ext cx="6005945" cy="782638"/>
          </a:xfrm>
        </p:spPr>
        <p:txBody>
          <a:bodyPr>
            <a:noAutofit/>
          </a:bodyPr>
          <a:lstStyle/>
          <a:p>
            <a:r>
              <a:rPr lang="en-US" sz="3300" b="1" dirty="0"/>
              <a:t>Special Assessment Programs Available in Yamhill County </a:t>
            </a:r>
          </a:p>
        </p:txBody>
      </p:sp>
      <p:sp>
        <p:nvSpPr>
          <p:cNvPr id="6" name="Text Placeholder 5">
            <a:extLst>
              <a:ext uri="{FF2B5EF4-FFF2-40B4-BE49-F238E27FC236}">
                <a16:creationId xmlns:a16="http://schemas.microsoft.com/office/drawing/2014/main" id="{7E54AC28-9C3E-4734-B2BB-5EC5F60F5559}"/>
              </a:ext>
            </a:extLst>
          </p:cNvPr>
          <p:cNvSpPr>
            <a:spLocks noGrp="1"/>
          </p:cNvSpPr>
          <p:nvPr>
            <p:ph type="body" sz="quarter" idx="15"/>
          </p:nvPr>
        </p:nvSpPr>
        <p:spPr>
          <a:xfrm>
            <a:off x="535137" y="2383296"/>
            <a:ext cx="5835584" cy="3450921"/>
          </a:xfrm>
        </p:spPr>
        <p:txBody>
          <a:bodyPr>
            <a:normAutofit/>
          </a:bodyPr>
          <a:lstStyle/>
          <a:p>
            <a:r>
              <a:rPr lang="en-US" sz="2600" dirty="0"/>
              <a:t>Exclusive Farm Use (Farm Deferral)</a:t>
            </a:r>
          </a:p>
          <a:p>
            <a:r>
              <a:rPr lang="en-US" sz="2600" dirty="0"/>
              <a:t>Non-Exclusive Farm Use (Farm Deferral)</a:t>
            </a:r>
          </a:p>
          <a:p>
            <a:r>
              <a:rPr lang="en-US" sz="2600" dirty="0"/>
              <a:t>Designated Forestland (Forest Deferral)</a:t>
            </a:r>
          </a:p>
          <a:p>
            <a:r>
              <a:rPr lang="en-US" sz="2600" dirty="0"/>
              <a:t>Small Tract Forestland (Forest Deferral) </a:t>
            </a:r>
          </a:p>
          <a:p>
            <a:r>
              <a:rPr lang="en-US" sz="2600" dirty="0"/>
              <a:t>Wildlife Habitat (WHCMP)</a:t>
            </a:r>
          </a:p>
          <a:p>
            <a:r>
              <a:rPr lang="en-US" sz="2600" dirty="0"/>
              <a:t>Conservation Easement (CE)</a:t>
            </a:r>
          </a:p>
          <a:p>
            <a:endParaRPr lang="en-US" dirty="0"/>
          </a:p>
        </p:txBody>
      </p:sp>
      <p:sp>
        <p:nvSpPr>
          <p:cNvPr id="4" name="Footer Placeholder 3">
            <a:extLst>
              <a:ext uri="{FF2B5EF4-FFF2-40B4-BE49-F238E27FC236}">
                <a16:creationId xmlns:a16="http://schemas.microsoft.com/office/drawing/2014/main" id="{FF626BF0-5F0E-4D61-B97D-E6ED486CD89E}"/>
              </a:ext>
            </a:extLst>
          </p:cNvPr>
          <p:cNvSpPr>
            <a:spLocks noGrp="1"/>
          </p:cNvSpPr>
          <p:nvPr>
            <p:ph type="ftr" sz="quarter" idx="12"/>
          </p:nvPr>
        </p:nvSpPr>
        <p:spPr>
          <a:xfrm>
            <a:off x="838200" y="6118484"/>
            <a:ext cx="3525982" cy="365125"/>
          </a:xfrm>
        </p:spPr>
        <p:txBody>
          <a:bodyPr/>
          <a:lstStyle/>
          <a:p>
            <a:r>
              <a:rPr lang="en-US" dirty="0"/>
              <a:t>Yamhill County Assessment &amp; Taxation </a:t>
            </a:r>
          </a:p>
        </p:txBody>
      </p:sp>
      <p:sp>
        <p:nvSpPr>
          <p:cNvPr id="3" name="Slide Number Placeholder 2">
            <a:extLst>
              <a:ext uri="{FF2B5EF4-FFF2-40B4-BE49-F238E27FC236}">
                <a16:creationId xmlns:a16="http://schemas.microsoft.com/office/drawing/2014/main" id="{4D492004-FF5A-486F-BD35-52AACB74C659}"/>
              </a:ext>
            </a:extLst>
          </p:cNvPr>
          <p:cNvSpPr>
            <a:spLocks noGrp="1"/>
          </p:cNvSpPr>
          <p:nvPr>
            <p:ph type="sldNum" sz="quarter" idx="10"/>
          </p:nvPr>
        </p:nvSpPr>
        <p:spPr/>
        <p:txBody>
          <a:bodyPr/>
          <a:lstStyle/>
          <a:p>
            <a:fld id="{D495E168-DA5E-4888-8D8A-92B118324C14}" type="slidenum">
              <a:rPr lang="en-US" smtClean="0"/>
              <a:pPr/>
              <a:t>3</a:t>
            </a:fld>
            <a:endParaRPr lang="en-US" dirty="0"/>
          </a:p>
        </p:txBody>
      </p:sp>
    </p:spTree>
    <p:extLst>
      <p:ext uri="{BB962C8B-B14F-4D97-AF65-F5344CB8AC3E}">
        <p14:creationId xmlns:p14="http://schemas.microsoft.com/office/powerpoint/2010/main" val="3733523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a:xfrm>
            <a:off x="838200" y="361886"/>
            <a:ext cx="10515600" cy="1325563"/>
          </a:xfrm>
        </p:spPr>
        <p:txBody>
          <a:bodyPr/>
          <a:lstStyle/>
          <a:p>
            <a:r>
              <a:rPr lang="en-US" dirty="0"/>
              <a:t>Exclusive Farm Use (EFU)</a:t>
            </a:r>
          </a:p>
        </p:txBody>
      </p:sp>
      <p:sp>
        <p:nvSpPr>
          <p:cNvPr id="5" name="Text Placeholder 4">
            <a:extLst>
              <a:ext uri="{FF2B5EF4-FFF2-40B4-BE49-F238E27FC236}">
                <a16:creationId xmlns:a16="http://schemas.microsoft.com/office/drawing/2014/main" id="{D630E50A-AB9F-4122-B5E0-DE40C6E48307}"/>
              </a:ext>
            </a:extLst>
          </p:cNvPr>
          <p:cNvSpPr>
            <a:spLocks noGrp="1"/>
          </p:cNvSpPr>
          <p:nvPr>
            <p:ph type="body" sz="quarter" idx="16"/>
          </p:nvPr>
        </p:nvSpPr>
        <p:spPr/>
        <p:txBody>
          <a:bodyPr/>
          <a:lstStyle/>
          <a:p>
            <a:r>
              <a:rPr lang="en-US" dirty="0"/>
              <a:t>Requires farm use (the current employment of land for the primary purpose of obtaining a profit). ORS 308A.050 to 308A.128.</a:t>
            </a:r>
          </a:p>
        </p:txBody>
      </p:sp>
      <p:sp>
        <p:nvSpPr>
          <p:cNvPr id="4" name="Text Placeholder 3">
            <a:extLst>
              <a:ext uri="{FF2B5EF4-FFF2-40B4-BE49-F238E27FC236}">
                <a16:creationId xmlns:a16="http://schemas.microsoft.com/office/drawing/2014/main" id="{D3BFCB07-6C49-4FD9-A60E-365443B88FE2}"/>
              </a:ext>
            </a:extLst>
          </p:cNvPr>
          <p:cNvSpPr>
            <a:spLocks noGrp="1"/>
          </p:cNvSpPr>
          <p:nvPr>
            <p:ph type="body" idx="1"/>
          </p:nvPr>
        </p:nvSpPr>
        <p:spPr>
          <a:xfrm>
            <a:off x="1159648" y="2738211"/>
            <a:ext cx="4936351" cy="454353"/>
          </a:xfrm>
        </p:spPr>
        <p:txBody>
          <a:bodyPr/>
          <a:lstStyle/>
          <a:p>
            <a:r>
              <a:rPr lang="en-US" sz="2500" dirty="0"/>
              <a:t>Qualifying Practices</a:t>
            </a:r>
          </a:p>
        </p:txBody>
      </p:sp>
      <p:sp>
        <p:nvSpPr>
          <p:cNvPr id="7" name="Text Placeholder 6">
            <a:extLst>
              <a:ext uri="{FF2B5EF4-FFF2-40B4-BE49-F238E27FC236}">
                <a16:creationId xmlns:a16="http://schemas.microsoft.com/office/drawing/2014/main" id="{3FC3CF09-BAFF-4590-A12C-E378DFF1DA5E}"/>
              </a:ext>
            </a:extLst>
          </p:cNvPr>
          <p:cNvSpPr>
            <a:spLocks noGrp="1"/>
          </p:cNvSpPr>
          <p:nvPr>
            <p:ph type="body" sz="quarter" idx="20"/>
          </p:nvPr>
        </p:nvSpPr>
        <p:spPr>
          <a:xfrm>
            <a:off x="1159649" y="3340359"/>
            <a:ext cx="4405230" cy="2778125"/>
          </a:xfrm>
        </p:spPr>
        <p:txBody>
          <a:bodyPr>
            <a:normAutofit lnSpcReduction="10000"/>
          </a:bodyPr>
          <a:lstStyle/>
          <a:p>
            <a:r>
              <a:rPr lang="en-US" dirty="0"/>
              <a:t>Raising, harvesting, and selling crops</a:t>
            </a:r>
          </a:p>
          <a:p>
            <a:r>
              <a:rPr lang="en-US" dirty="0"/>
              <a:t>Feeding, breeding, managing or selling livestock, poultry, fur-bearing animals, or honeybees</a:t>
            </a:r>
          </a:p>
          <a:p>
            <a:r>
              <a:rPr lang="en-US" dirty="0"/>
              <a:t>Dairying and selling dairy products</a:t>
            </a:r>
          </a:p>
          <a:p>
            <a:r>
              <a:rPr lang="en-US" dirty="0"/>
              <a:t>Stabling or training equine</a:t>
            </a:r>
          </a:p>
          <a:p>
            <a:r>
              <a:rPr lang="en-US" dirty="0"/>
              <a:t>Propagating, cultivating, maintaining or harvesting aquatic species</a:t>
            </a:r>
          </a:p>
          <a:p>
            <a:r>
              <a:rPr lang="en-US" dirty="0"/>
              <a:t>Using the land for any other agricultural or horticulture use or animal husbandry or any combination thereof</a:t>
            </a:r>
          </a:p>
          <a:p>
            <a:endParaRPr lang="en-US" dirty="0"/>
          </a:p>
          <a:p>
            <a:endParaRPr lang="en-US" dirty="0"/>
          </a:p>
        </p:txBody>
      </p:sp>
      <p:sp>
        <p:nvSpPr>
          <p:cNvPr id="6" name="Text Placeholder 5">
            <a:extLst>
              <a:ext uri="{FF2B5EF4-FFF2-40B4-BE49-F238E27FC236}">
                <a16:creationId xmlns:a16="http://schemas.microsoft.com/office/drawing/2014/main" id="{349249DA-4230-416D-838C-A72D2E7CADA4}"/>
              </a:ext>
            </a:extLst>
          </p:cNvPr>
          <p:cNvSpPr>
            <a:spLocks noGrp="1"/>
          </p:cNvSpPr>
          <p:nvPr>
            <p:ph type="body" idx="18"/>
          </p:nvPr>
        </p:nvSpPr>
        <p:spPr>
          <a:xfrm>
            <a:off x="6627121" y="2738211"/>
            <a:ext cx="4365624" cy="454353"/>
          </a:xfrm>
        </p:spPr>
        <p:txBody>
          <a:bodyPr/>
          <a:lstStyle/>
          <a:p>
            <a:r>
              <a:rPr lang="en-US" dirty="0"/>
              <a:t>Farm use may also include:</a:t>
            </a:r>
          </a:p>
        </p:txBody>
      </p:sp>
      <p:sp>
        <p:nvSpPr>
          <p:cNvPr id="8" name="Text Placeholder 7">
            <a:extLst>
              <a:ext uri="{FF2B5EF4-FFF2-40B4-BE49-F238E27FC236}">
                <a16:creationId xmlns:a16="http://schemas.microsoft.com/office/drawing/2014/main" id="{C9E879AA-B873-414B-BC94-C8FF28566266}"/>
              </a:ext>
            </a:extLst>
          </p:cNvPr>
          <p:cNvSpPr>
            <a:spLocks noGrp="1"/>
          </p:cNvSpPr>
          <p:nvPr>
            <p:ph type="body" sz="quarter" idx="21"/>
          </p:nvPr>
        </p:nvSpPr>
        <p:spPr>
          <a:xfrm>
            <a:off x="6627121" y="3340359"/>
            <a:ext cx="4405230" cy="2778125"/>
          </a:xfrm>
        </p:spPr>
        <p:txBody>
          <a:bodyPr>
            <a:normAutofit lnSpcReduction="10000"/>
          </a:bodyPr>
          <a:lstStyle/>
          <a:p>
            <a:r>
              <a:rPr lang="en-US" dirty="0"/>
              <a:t>Water impoundments lying in or adjacent to and in common ownership with the farm-use land</a:t>
            </a:r>
          </a:p>
          <a:p>
            <a:r>
              <a:rPr lang="en-US" dirty="0"/>
              <a:t>A woodlot not to exceed 20 acres, contiguous to and owned by the owner of the farm-use land</a:t>
            </a:r>
          </a:p>
          <a:p>
            <a:r>
              <a:rPr lang="en-US" dirty="0"/>
              <a:t>Wastelands, dry or covered with water, neither economically tillable nor grazeable, lying in or adjacent to, and in common ownership with the farm-use land</a:t>
            </a:r>
          </a:p>
          <a:p>
            <a:r>
              <a:rPr lang="en-US" dirty="0"/>
              <a:t>Land under farm-related buildings and certain processing facilities</a:t>
            </a:r>
          </a:p>
          <a:p>
            <a:endParaRPr lang="en-US" dirty="0"/>
          </a:p>
        </p:txBody>
      </p:sp>
      <p:sp>
        <p:nvSpPr>
          <p:cNvPr id="3" name="Footer Placeholder 2">
            <a:extLst>
              <a:ext uri="{FF2B5EF4-FFF2-40B4-BE49-F238E27FC236}">
                <a16:creationId xmlns:a16="http://schemas.microsoft.com/office/drawing/2014/main" id="{0CEF9153-8777-40BE-856A-F36D008F5B26}"/>
              </a:ext>
            </a:extLst>
          </p:cNvPr>
          <p:cNvSpPr>
            <a:spLocks noGrp="1"/>
          </p:cNvSpPr>
          <p:nvPr>
            <p:ph type="ftr" sz="quarter" idx="12"/>
          </p:nvPr>
        </p:nvSpPr>
        <p:spPr>
          <a:xfrm>
            <a:off x="838200" y="6118484"/>
            <a:ext cx="3484418" cy="365125"/>
          </a:xfrm>
        </p:spPr>
        <p:txBody>
          <a:bodyPr/>
          <a:lstStyle/>
          <a:p>
            <a:r>
              <a:rPr lang="en-US" dirty="0"/>
              <a:t>Yamhill County Assessment &amp; Taxation </a:t>
            </a:r>
          </a:p>
        </p:txBody>
      </p:sp>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10"/>
          </p:nvPr>
        </p:nvSpPr>
        <p:spPr/>
        <p:txBody>
          <a:bodyPr/>
          <a:lstStyle/>
          <a:p>
            <a:fld id="{D495E168-DA5E-4888-8D8A-92B118324C14}" type="slidenum">
              <a:rPr lang="en-US" smtClean="0"/>
              <a:pPr/>
              <a:t>4</a:t>
            </a:fld>
            <a:endParaRPr lang="en-US" dirty="0"/>
          </a:p>
        </p:txBody>
      </p:sp>
    </p:spTree>
    <p:extLst>
      <p:ext uri="{BB962C8B-B14F-4D97-AF65-F5344CB8AC3E}">
        <p14:creationId xmlns:p14="http://schemas.microsoft.com/office/powerpoint/2010/main" val="18768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DD921D-8DC7-4AF4-8E75-48FA8717112A}"/>
              </a:ext>
            </a:extLst>
          </p:cNvPr>
          <p:cNvSpPr>
            <a:spLocks noGrp="1"/>
          </p:cNvSpPr>
          <p:nvPr>
            <p:ph type="sldNum" sz="quarter" idx="10"/>
          </p:nvPr>
        </p:nvSpPr>
        <p:spPr/>
        <p:txBody>
          <a:bodyPr/>
          <a:lstStyle/>
          <a:p>
            <a:fld id="{D495E168-DA5E-4888-8D8A-92B118324C14}" type="slidenum">
              <a:rPr lang="en-US" noProof="0" smtClean="0"/>
              <a:pPr/>
              <a:t>5</a:t>
            </a:fld>
            <a:endParaRPr lang="en-US" noProof="0" dirty="0"/>
          </a:p>
        </p:txBody>
      </p:sp>
      <p:sp>
        <p:nvSpPr>
          <p:cNvPr id="3" name="Footer Placeholder 2">
            <a:extLst>
              <a:ext uri="{FF2B5EF4-FFF2-40B4-BE49-F238E27FC236}">
                <a16:creationId xmlns:a16="http://schemas.microsoft.com/office/drawing/2014/main" id="{46E35D03-26E8-422C-9D85-F243DEB5F4B2}"/>
              </a:ext>
            </a:extLst>
          </p:cNvPr>
          <p:cNvSpPr>
            <a:spLocks noGrp="1"/>
          </p:cNvSpPr>
          <p:nvPr>
            <p:ph type="ftr" sz="quarter" idx="12"/>
          </p:nvPr>
        </p:nvSpPr>
        <p:spPr>
          <a:xfrm>
            <a:off x="838200" y="6118484"/>
            <a:ext cx="3491204" cy="365125"/>
          </a:xfrm>
        </p:spPr>
        <p:txBody>
          <a:bodyPr/>
          <a:lstStyle/>
          <a:p>
            <a:r>
              <a:rPr lang="en-US" noProof="0" dirty="0"/>
              <a:t>Yamhill County Assessment &amp; Taxation </a:t>
            </a:r>
          </a:p>
        </p:txBody>
      </p:sp>
      <p:sp>
        <p:nvSpPr>
          <p:cNvPr id="4" name="Text Placeholder 3">
            <a:extLst>
              <a:ext uri="{FF2B5EF4-FFF2-40B4-BE49-F238E27FC236}">
                <a16:creationId xmlns:a16="http://schemas.microsoft.com/office/drawing/2014/main" id="{785ADE0E-F6E3-448F-B8E2-D801B71851E0}"/>
              </a:ext>
            </a:extLst>
          </p:cNvPr>
          <p:cNvSpPr>
            <a:spLocks noGrp="1"/>
          </p:cNvSpPr>
          <p:nvPr>
            <p:ph type="body" idx="1"/>
          </p:nvPr>
        </p:nvSpPr>
        <p:spPr>
          <a:xfrm>
            <a:off x="1283412" y="2858606"/>
            <a:ext cx="4338436" cy="454353"/>
          </a:xfrm>
        </p:spPr>
        <p:txBody>
          <a:bodyPr/>
          <a:lstStyle/>
          <a:p>
            <a:r>
              <a:rPr lang="en-US" dirty="0"/>
              <a:t>Qualification</a:t>
            </a:r>
            <a:r>
              <a:rPr lang="en-US" sz="2500" dirty="0"/>
              <a:t>   </a:t>
            </a:r>
          </a:p>
        </p:txBody>
      </p:sp>
      <p:sp>
        <p:nvSpPr>
          <p:cNvPr id="5" name="Text Placeholder 4">
            <a:extLst>
              <a:ext uri="{FF2B5EF4-FFF2-40B4-BE49-F238E27FC236}">
                <a16:creationId xmlns:a16="http://schemas.microsoft.com/office/drawing/2014/main" id="{DB79E25B-66F7-4D69-B0BC-CB7E9D4C8990}"/>
              </a:ext>
            </a:extLst>
          </p:cNvPr>
          <p:cNvSpPr>
            <a:spLocks noGrp="1"/>
          </p:cNvSpPr>
          <p:nvPr>
            <p:ph type="body" sz="quarter" idx="16"/>
          </p:nvPr>
        </p:nvSpPr>
        <p:spPr/>
        <p:txBody>
          <a:bodyPr/>
          <a:lstStyle/>
          <a:p>
            <a:r>
              <a:rPr lang="en-US" dirty="0"/>
              <a:t>Requires farm use (the current employment of land for the primary purpose of obtaining a profit) </a:t>
            </a:r>
            <a:r>
              <a:rPr lang="en-US" b="1" u="sng" dirty="0"/>
              <a:t>and</a:t>
            </a:r>
            <a:r>
              <a:rPr lang="en-US" dirty="0"/>
              <a:t> meeting </a:t>
            </a:r>
            <a:r>
              <a:rPr lang="en-US" b="1" i="1" dirty="0"/>
              <a:t>income requirements.</a:t>
            </a:r>
            <a:r>
              <a:rPr lang="en-US" dirty="0"/>
              <a:t> ORS 308A.050 to 308A.128</a:t>
            </a:r>
            <a:endParaRPr lang="en-US" b="1" i="1" dirty="0"/>
          </a:p>
          <a:p>
            <a:endParaRPr lang="en-US" dirty="0"/>
          </a:p>
        </p:txBody>
      </p:sp>
      <p:sp>
        <p:nvSpPr>
          <p:cNvPr id="6" name="Text Placeholder 5">
            <a:extLst>
              <a:ext uri="{FF2B5EF4-FFF2-40B4-BE49-F238E27FC236}">
                <a16:creationId xmlns:a16="http://schemas.microsoft.com/office/drawing/2014/main" id="{89C32C86-48F6-4628-9BEB-2FA4F1D0A9FD}"/>
              </a:ext>
            </a:extLst>
          </p:cNvPr>
          <p:cNvSpPr>
            <a:spLocks noGrp="1"/>
          </p:cNvSpPr>
          <p:nvPr>
            <p:ph type="body" idx="18"/>
          </p:nvPr>
        </p:nvSpPr>
        <p:spPr>
          <a:xfrm>
            <a:off x="6609711" y="2858607"/>
            <a:ext cx="4183650" cy="454353"/>
          </a:xfrm>
        </p:spPr>
        <p:txBody>
          <a:bodyPr/>
          <a:lstStyle/>
          <a:p>
            <a:r>
              <a:rPr lang="en-US" dirty="0"/>
              <a:t>Income Requirement </a:t>
            </a:r>
          </a:p>
        </p:txBody>
      </p:sp>
      <p:sp>
        <p:nvSpPr>
          <p:cNvPr id="7" name="Text Placeholder 6">
            <a:extLst>
              <a:ext uri="{FF2B5EF4-FFF2-40B4-BE49-F238E27FC236}">
                <a16:creationId xmlns:a16="http://schemas.microsoft.com/office/drawing/2014/main" id="{5916724B-E536-419B-85F2-D37FA781895C}"/>
              </a:ext>
            </a:extLst>
          </p:cNvPr>
          <p:cNvSpPr>
            <a:spLocks noGrp="1"/>
          </p:cNvSpPr>
          <p:nvPr>
            <p:ph type="body" sz="quarter" idx="20"/>
          </p:nvPr>
        </p:nvSpPr>
        <p:spPr>
          <a:xfrm>
            <a:off x="1083981" y="3429593"/>
            <a:ext cx="4737298" cy="2825679"/>
          </a:xfrm>
        </p:spPr>
        <p:txBody>
          <a:bodyPr>
            <a:normAutofit/>
          </a:bodyPr>
          <a:lstStyle/>
          <a:p>
            <a:r>
              <a:rPr lang="en-US" dirty="0"/>
              <a:t>Same qualifying farming practices as the EFU zone</a:t>
            </a:r>
          </a:p>
          <a:p>
            <a:r>
              <a:rPr lang="en-US" dirty="0"/>
              <a:t>Must meet income requirements in three out of every five years. </a:t>
            </a:r>
          </a:p>
          <a:p>
            <a:r>
              <a:rPr lang="en-US" dirty="0"/>
              <a:t>The Assessment &amp; Taxation Department will send out Gross Income Questionnaires requesting income information. These must be returned or the property risks disqualification</a:t>
            </a:r>
          </a:p>
          <a:p>
            <a:endParaRPr lang="en-US" dirty="0"/>
          </a:p>
        </p:txBody>
      </p:sp>
      <p:sp>
        <p:nvSpPr>
          <p:cNvPr id="8" name="Text Placeholder 7">
            <a:extLst>
              <a:ext uri="{FF2B5EF4-FFF2-40B4-BE49-F238E27FC236}">
                <a16:creationId xmlns:a16="http://schemas.microsoft.com/office/drawing/2014/main" id="{80713C1C-E6AF-4B99-9001-96D80301B903}"/>
              </a:ext>
            </a:extLst>
          </p:cNvPr>
          <p:cNvSpPr>
            <a:spLocks noGrp="1"/>
          </p:cNvSpPr>
          <p:nvPr>
            <p:ph type="body" sz="quarter" idx="21"/>
          </p:nvPr>
        </p:nvSpPr>
        <p:spPr>
          <a:xfrm>
            <a:off x="6370720" y="3474691"/>
            <a:ext cx="4983080" cy="2825680"/>
          </a:xfrm>
        </p:spPr>
        <p:txBody>
          <a:bodyPr>
            <a:normAutofit/>
          </a:bodyPr>
          <a:lstStyle/>
          <a:p>
            <a:pPr lvl="0"/>
            <a:r>
              <a:rPr lang="en-US" dirty="0"/>
              <a:t>For a farm unit of 6.5 acres or less, a minimum of $650</a:t>
            </a:r>
          </a:p>
          <a:p>
            <a:pPr lvl="0"/>
            <a:r>
              <a:rPr lang="en-US" dirty="0"/>
              <a:t>For a farm unit of 6.5–30 acres, a minimum of $100 per acre (for instance, 7.8 specially assessed acres would require $780 in income)</a:t>
            </a:r>
          </a:p>
          <a:p>
            <a:pPr lvl="0"/>
            <a:r>
              <a:rPr lang="en-US" dirty="0"/>
              <a:t>For a farm unit of more than 30 acres, a minimum of $3,000</a:t>
            </a:r>
          </a:p>
          <a:p>
            <a:pPr lvl="0"/>
            <a:r>
              <a:rPr lang="en-US" dirty="0"/>
              <a:t>Donations do not count as income; you must be making a profit. If you have met your income requirement and choose to donate the rest of what your farm yields, that is solely up to you</a:t>
            </a:r>
          </a:p>
          <a:p>
            <a:endParaRPr lang="en-US" dirty="0"/>
          </a:p>
        </p:txBody>
      </p:sp>
      <p:sp>
        <p:nvSpPr>
          <p:cNvPr id="9" name="Title 8">
            <a:extLst>
              <a:ext uri="{FF2B5EF4-FFF2-40B4-BE49-F238E27FC236}">
                <a16:creationId xmlns:a16="http://schemas.microsoft.com/office/drawing/2014/main" id="{8E6F7592-F174-4E0D-8F34-B429B0AD2907}"/>
              </a:ext>
            </a:extLst>
          </p:cNvPr>
          <p:cNvSpPr>
            <a:spLocks noGrp="1"/>
          </p:cNvSpPr>
          <p:nvPr>
            <p:ph type="title"/>
          </p:nvPr>
        </p:nvSpPr>
        <p:spPr>
          <a:xfrm>
            <a:off x="838200" y="408374"/>
            <a:ext cx="10515600" cy="1325563"/>
          </a:xfrm>
        </p:spPr>
        <p:txBody>
          <a:bodyPr/>
          <a:lstStyle/>
          <a:p>
            <a:r>
              <a:rPr lang="en-US" dirty="0"/>
              <a:t>Non-Exclusive Farm Use (Non-EFU)</a:t>
            </a:r>
          </a:p>
        </p:txBody>
      </p:sp>
    </p:spTree>
    <p:extLst>
      <p:ext uri="{BB962C8B-B14F-4D97-AF65-F5344CB8AC3E}">
        <p14:creationId xmlns:p14="http://schemas.microsoft.com/office/powerpoint/2010/main" val="4185019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28966A-6A32-4FCA-B0AA-123CDC7174E6}"/>
              </a:ext>
            </a:extLst>
          </p:cNvPr>
          <p:cNvSpPr>
            <a:spLocks noGrp="1"/>
          </p:cNvSpPr>
          <p:nvPr>
            <p:ph type="sldNum" sz="quarter" idx="10"/>
          </p:nvPr>
        </p:nvSpPr>
        <p:spPr/>
        <p:txBody>
          <a:bodyPr/>
          <a:lstStyle/>
          <a:p>
            <a:fld id="{D495E168-DA5E-4888-8D8A-92B118324C14}" type="slidenum">
              <a:rPr lang="en-US" noProof="0" smtClean="0"/>
              <a:pPr/>
              <a:t>6</a:t>
            </a:fld>
            <a:endParaRPr lang="en-US" noProof="0" dirty="0"/>
          </a:p>
        </p:txBody>
      </p:sp>
      <p:sp>
        <p:nvSpPr>
          <p:cNvPr id="3" name="Footer Placeholder 2">
            <a:extLst>
              <a:ext uri="{FF2B5EF4-FFF2-40B4-BE49-F238E27FC236}">
                <a16:creationId xmlns:a16="http://schemas.microsoft.com/office/drawing/2014/main" id="{55E905F0-0AED-47AF-8C38-B9551452FB3B}"/>
              </a:ext>
            </a:extLst>
          </p:cNvPr>
          <p:cNvSpPr>
            <a:spLocks noGrp="1"/>
          </p:cNvSpPr>
          <p:nvPr>
            <p:ph type="ftr" sz="quarter" idx="12"/>
          </p:nvPr>
        </p:nvSpPr>
        <p:spPr>
          <a:xfrm>
            <a:off x="838200" y="6118484"/>
            <a:ext cx="3539067" cy="365125"/>
          </a:xfrm>
        </p:spPr>
        <p:txBody>
          <a:bodyPr/>
          <a:lstStyle/>
          <a:p>
            <a:r>
              <a:rPr lang="en-US" noProof="0" dirty="0"/>
              <a:t>Yamhill County Assessment &amp; Taxation</a:t>
            </a:r>
          </a:p>
        </p:txBody>
      </p:sp>
      <p:sp>
        <p:nvSpPr>
          <p:cNvPr id="4" name="Text Placeholder 3">
            <a:extLst>
              <a:ext uri="{FF2B5EF4-FFF2-40B4-BE49-F238E27FC236}">
                <a16:creationId xmlns:a16="http://schemas.microsoft.com/office/drawing/2014/main" id="{21682C79-06FA-4682-BBAA-77FFC86C5255}"/>
              </a:ext>
            </a:extLst>
          </p:cNvPr>
          <p:cNvSpPr>
            <a:spLocks noGrp="1"/>
          </p:cNvSpPr>
          <p:nvPr>
            <p:ph type="body" idx="1"/>
          </p:nvPr>
        </p:nvSpPr>
        <p:spPr/>
        <p:txBody>
          <a:bodyPr/>
          <a:lstStyle/>
          <a:p>
            <a:r>
              <a:rPr lang="en-US" dirty="0"/>
              <a:t>Qualifies	</a:t>
            </a:r>
          </a:p>
        </p:txBody>
      </p:sp>
      <p:sp>
        <p:nvSpPr>
          <p:cNvPr id="5" name="Text Placeholder 4">
            <a:extLst>
              <a:ext uri="{FF2B5EF4-FFF2-40B4-BE49-F238E27FC236}">
                <a16:creationId xmlns:a16="http://schemas.microsoft.com/office/drawing/2014/main" id="{24FE1521-0A0C-4470-9465-4ED63FDC80E9}"/>
              </a:ext>
            </a:extLst>
          </p:cNvPr>
          <p:cNvSpPr>
            <a:spLocks noGrp="1"/>
          </p:cNvSpPr>
          <p:nvPr>
            <p:ph type="body" sz="quarter" idx="16"/>
          </p:nvPr>
        </p:nvSpPr>
        <p:spPr/>
        <p:txBody>
          <a:bodyPr/>
          <a:lstStyle/>
          <a:p>
            <a:r>
              <a:rPr lang="en-US" dirty="0"/>
              <a:t>Below are a few extra qualifying and non-qualifying practices</a:t>
            </a:r>
          </a:p>
        </p:txBody>
      </p:sp>
      <p:sp>
        <p:nvSpPr>
          <p:cNvPr id="6" name="Text Placeholder 5">
            <a:extLst>
              <a:ext uri="{FF2B5EF4-FFF2-40B4-BE49-F238E27FC236}">
                <a16:creationId xmlns:a16="http://schemas.microsoft.com/office/drawing/2014/main" id="{C5A5D011-A3EF-44C5-8254-B2DD5BF70B3E}"/>
              </a:ext>
            </a:extLst>
          </p:cNvPr>
          <p:cNvSpPr>
            <a:spLocks noGrp="1"/>
          </p:cNvSpPr>
          <p:nvPr>
            <p:ph type="body" idx="18"/>
          </p:nvPr>
        </p:nvSpPr>
        <p:spPr/>
        <p:txBody>
          <a:bodyPr/>
          <a:lstStyle/>
          <a:p>
            <a:r>
              <a:rPr lang="en-US" dirty="0"/>
              <a:t>Does NOT Qualify </a:t>
            </a:r>
          </a:p>
        </p:txBody>
      </p:sp>
      <p:sp>
        <p:nvSpPr>
          <p:cNvPr id="7" name="Text Placeholder 6">
            <a:extLst>
              <a:ext uri="{FF2B5EF4-FFF2-40B4-BE49-F238E27FC236}">
                <a16:creationId xmlns:a16="http://schemas.microsoft.com/office/drawing/2014/main" id="{9098127B-EA07-4D77-81F2-5BF7A4EA5F3A}"/>
              </a:ext>
            </a:extLst>
          </p:cNvPr>
          <p:cNvSpPr>
            <a:spLocks noGrp="1"/>
          </p:cNvSpPr>
          <p:nvPr>
            <p:ph type="body" sz="quarter" idx="20"/>
          </p:nvPr>
        </p:nvSpPr>
        <p:spPr/>
        <p:txBody>
          <a:bodyPr/>
          <a:lstStyle/>
          <a:p>
            <a:r>
              <a:rPr lang="en-US" dirty="0"/>
              <a:t>Leasing land to someone who farms it</a:t>
            </a:r>
          </a:p>
          <a:p>
            <a:r>
              <a:rPr lang="en-US" dirty="0"/>
              <a:t>Boarding (Animals) </a:t>
            </a:r>
          </a:p>
          <a:p>
            <a:r>
              <a:rPr lang="en-US" dirty="0"/>
              <a:t>Christmas Trees (Considered farm use, not forest)</a:t>
            </a:r>
          </a:p>
          <a:p>
            <a:r>
              <a:rPr lang="en-US" dirty="0"/>
              <a:t>Koi Pond (Only for the acreage under pond)</a:t>
            </a:r>
          </a:p>
          <a:p>
            <a:r>
              <a:rPr lang="en-US" dirty="0"/>
              <a:t>Chickens (Only for the acreage under coop)</a:t>
            </a:r>
          </a:p>
          <a:p>
            <a:r>
              <a:rPr lang="en-US" dirty="0"/>
              <a:t>Hemp </a:t>
            </a:r>
          </a:p>
          <a:p>
            <a:r>
              <a:rPr lang="en-US" dirty="0"/>
              <a:t>Marijuana </a:t>
            </a:r>
          </a:p>
          <a:p>
            <a:endParaRPr lang="en-US" dirty="0"/>
          </a:p>
          <a:p>
            <a:endParaRPr lang="en-US" dirty="0"/>
          </a:p>
        </p:txBody>
      </p:sp>
      <p:sp>
        <p:nvSpPr>
          <p:cNvPr id="8" name="Text Placeholder 7">
            <a:extLst>
              <a:ext uri="{FF2B5EF4-FFF2-40B4-BE49-F238E27FC236}">
                <a16:creationId xmlns:a16="http://schemas.microsoft.com/office/drawing/2014/main" id="{B66299FA-5411-4270-93E5-D3C7A5A203CE}"/>
              </a:ext>
            </a:extLst>
          </p:cNvPr>
          <p:cNvSpPr>
            <a:spLocks noGrp="1"/>
          </p:cNvSpPr>
          <p:nvPr>
            <p:ph type="body" sz="quarter" idx="21"/>
          </p:nvPr>
        </p:nvSpPr>
        <p:spPr/>
        <p:txBody>
          <a:bodyPr/>
          <a:lstStyle/>
          <a:p>
            <a:r>
              <a:rPr lang="en-US" dirty="0"/>
              <a:t>Firewood </a:t>
            </a:r>
          </a:p>
          <a:p>
            <a:r>
              <a:rPr lang="en-US" dirty="0"/>
              <a:t>Blackberries </a:t>
            </a:r>
          </a:p>
          <a:p>
            <a:r>
              <a:rPr lang="en-US" dirty="0"/>
              <a:t>Personal Animals </a:t>
            </a:r>
          </a:p>
          <a:p>
            <a:r>
              <a:rPr lang="en-US" dirty="0"/>
              <a:t>Secondary Purpose (Ex: Sling shots from hazelnut branches)</a:t>
            </a:r>
          </a:p>
          <a:p>
            <a:r>
              <a:rPr lang="en-US" dirty="0"/>
              <a:t>Owl Pellets </a:t>
            </a:r>
          </a:p>
        </p:txBody>
      </p:sp>
      <p:sp>
        <p:nvSpPr>
          <p:cNvPr id="9" name="Title 8">
            <a:extLst>
              <a:ext uri="{FF2B5EF4-FFF2-40B4-BE49-F238E27FC236}">
                <a16:creationId xmlns:a16="http://schemas.microsoft.com/office/drawing/2014/main" id="{1DF337A4-BCE6-49A9-ABDD-0F994335A91B}"/>
              </a:ext>
            </a:extLst>
          </p:cNvPr>
          <p:cNvSpPr>
            <a:spLocks noGrp="1"/>
          </p:cNvSpPr>
          <p:nvPr>
            <p:ph type="title"/>
          </p:nvPr>
        </p:nvSpPr>
        <p:spPr/>
        <p:txBody>
          <a:bodyPr>
            <a:normAutofit/>
          </a:bodyPr>
          <a:lstStyle/>
          <a:p>
            <a:r>
              <a:rPr lang="en-US" sz="4000" dirty="0"/>
              <a:t>Additional Qualifying and Non-Qualifying Practices</a:t>
            </a:r>
          </a:p>
        </p:txBody>
      </p:sp>
    </p:spTree>
    <p:extLst>
      <p:ext uri="{BB962C8B-B14F-4D97-AF65-F5344CB8AC3E}">
        <p14:creationId xmlns:p14="http://schemas.microsoft.com/office/powerpoint/2010/main" val="3075832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E1BF27-106B-47A9-8F48-66122F3BFD9C}"/>
              </a:ext>
            </a:extLst>
          </p:cNvPr>
          <p:cNvSpPr>
            <a:spLocks noGrp="1"/>
          </p:cNvSpPr>
          <p:nvPr>
            <p:ph type="sldNum" sz="quarter" idx="10"/>
          </p:nvPr>
        </p:nvSpPr>
        <p:spPr/>
        <p:txBody>
          <a:bodyPr/>
          <a:lstStyle/>
          <a:p>
            <a:fld id="{D495E168-DA5E-4888-8D8A-92B118324C14}" type="slidenum">
              <a:rPr lang="en-US" noProof="0" smtClean="0"/>
              <a:pPr/>
              <a:t>7</a:t>
            </a:fld>
            <a:endParaRPr lang="en-US" noProof="0" dirty="0"/>
          </a:p>
        </p:txBody>
      </p:sp>
      <p:sp>
        <p:nvSpPr>
          <p:cNvPr id="3" name="Footer Placeholder 2">
            <a:extLst>
              <a:ext uri="{FF2B5EF4-FFF2-40B4-BE49-F238E27FC236}">
                <a16:creationId xmlns:a16="http://schemas.microsoft.com/office/drawing/2014/main" id="{923D52B6-1E3E-4977-8085-9D672F14C5B8}"/>
              </a:ext>
            </a:extLst>
          </p:cNvPr>
          <p:cNvSpPr>
            <a:spLocks noGrp="1"/>
          </p:cNvSpPr>
          <p:nvPr>
            <p:ph type="ftr" sz="quarter" idx="12"/>
          </p:nvPr>
        </p:nvSpPr>
        <p:spPr>
          <a:xfrm>
            <a:off x="838200" y="6118484"/>
            <a:ext cx="3547188" cy="365125"/>
          </a:xfrm>
        </p:spPr>
        <p:txBody>
          <a:bodyPr/>
          <a:lstStyle/>
          <a:p>
            <a:r>
              <a:rPr lang="en-US" noProof="0" dirty="0"/>
              <a:t>Yamhill County Assessment &amp; Taxation</a:t>
            </a:r>
          </a:p>
        </p:txBody>
      </p:sp>
      <p:sp>
        <p:nvSpPr>
          <p:cNvPr id="4" name="Text Placeholder 3">
            <a:extLst>
              <a:ext uri="{FF2B5EF4-FFF2-40B4-BE49-F238E27FC236}">
                <a16:creationId xmlns:a16="http://schemas.microsoft.com/office/drawing/2014/main" id="{1B87EC47-E782-4D23-8A8A-2A0EAECDF677}"/>
              </a:ext>
            </a:extLst>
          </p:cNvPr>
          <p:cNvSpPr>
            <a:spLocks noGrp="1"/>
          </p:cNvSpPr>
          <p:nvPr>
            <p:ph type="body" idx="1"/>
          </p:nvPr>
        </p:nvSpPr>
        <p:spPr>
          <a:xfrm>
            <a:off x="1224963" y="2428670"/>
            <a:ext cx="4183650" cy="454353"/>
          </a:xfrm>
        </p:spPr>
        <p:txBody>
          <a:bodyPr/>
          <a:lstStyle/>
          <a:p>
            <a:r>
              <a:rPr lang="en-US" dirty="0"/>
              <a:t>When Disqualified:	</a:t>
            </a:r>
          </a:p>
        </p:txBody>
      </p:sp>
      <p:sp>
        <p:nvSpPr>
          <p:cNvPr id="5" name="Text Placeholder 4">
            <a:extLst>
              <a:ext uri="{FF2B5EF4-FFF2-40B4-BE49-F238E27FC236}">
                <a16:creationId xmlns:a16="http://schemas.microsoft.com/office/drawing/2014/main" id="{827CB593-AA20-4886-B6AE-A3BA8958A4BC}"/>
              </a:ext>
            </a:extLst>
          </p:cNvPr>
          <p:cNvSpPr>
            <a:spLocks noGrp="1"/>
          </p:cNvSpPr>
          <p:nvPr>
            <p:ph type="body" sz="quarter" idx="16"/>
          </p:nvPr>
        </p:nvSpPr>
        <p:spPr/>
        <p:txBody>
          <a:bodyPr/>
          <a:lstStyle/>
          <a:p>
            <a:r>
              <a:rPr lang="en-US" dirty="0"/>
              <a:t>Potential Additional Tax Liability (PAT)</a:t>
            </a:r>
          </a:p>
        </p:txBody>
      </p:sp>
      <p:sp>
        <p:nvSpPr>
          <p:cNvPr id="7" name="Text Placeholder 6">
            <a:extLst>
              <a:ext uri="{FF2B5EF4-FFF2-40B4-BE49-F238E27FC236}">
                <a16:creationId xmlns:a16="http://schemas.microsoft.com/office/drawing/2014/main" id="{18404417-0191-4A60-A372-8A9EF9370C89}"/>
              </a:ext>
            </a:extLst>
          </p:cNvPr>
          <p:cNvSpPr>
            <a:spLocks noGrp="1"/>
          </p:cNvSpPr>
          <p:nvPr>
            <p:ph type="body" sz="quarter" idx="20"/>
          </p:nvPr>
        </p:nvSpPr>
        <p:spPr>
          <a:xfrm>
            <a:off x="1159649" y="3009827"/>
            <a:ext cx="10111731" cy="2924442"/>
          </a:xfrm>
        </p:spPr>
        <p:txBody>
          <a:bodyPr>
            <a:normAutofit/>
          </a:bodyPr>
          <a:lstStyle/>
          <a:p>
            <a:r>
              <a:rPr lang="en-US" dirty="0"/>
              <a:t>The PAT is calculated as the difference between the taxes that were assessed against the land and the taxes that would have been assessed against the land had the land not been specially assessed</a:t>
            </a:r>
          </a:p>
          <a:p>
            <a:r>
              <a:rPr lang="en-US" dirty="0"/>
              <a:t>The PAT is calculated for up to ten years for EFU or five years for Non-EFU, beginning with the last year the land was under special assessment and not exceeding the number of years the property has been in farm deferral. </a:t>
            </a:r>
          </a:p>
          <a:p>
            <a:r>
              <a:rPr lang="en-US" dirty="0"/>
              <a:t>The PAT is like a lien in that it remains with the account but does not need to be paid immediately; it also does not accrue interest. (Please note, during sales or refinancing lenders usually require this to be paid)</a:t>
            </a:r>
          </a:p>
          <a:p>
            <a:r>
              <a:rPr lang="en-US" dirty="0"/>
              <a:t>If the owner begins farming again and submits a new application for special assessment, the lien will be removed for the acres that are approved. If the ground is transformed to a use that is incompatible with returning to farming, the amount of potential additional tax from the area that was transformed will be collected. </a:t>
            </a:r>
          </a:p>
          <a:p>
            <a:endParaRPr lang="en-US" dirty="0"/>
          </a:p>
        </p:txBody>
      </p:sp>
      <p:sp>
        <p:nvSpPr>
          <p:cNvPr id="9" name="Title 8">
            <a:extLst>
              <a:ext uri="{FF2B5EF4-FFF2-40B4-BE49-F238E27FC236}">
                <a16:creationId xmlns:a16="http://schemas.microsoft.com/office/drawing/2014/main" id="{4B294837-82C8-4B39-95A0-7D719183F258}"/>
              </a:ext>
            </a:extLst>
          </p:cNvPr>
          <p:cNvSpPr>
            <a:spLocks noGrp="1"/>
          </p:cNvSpPr>
          <p:nvPr>
            <p:ph type="title"/>
          </p:nvPr>
        </p:nvSpPr>
        <p:spPr>
          <a:xfrm>
            <a:off x="838200" y="374391"/>
            <a:ext cx="10515600" cy="1325563"/>
          </a:xfrm>
        </p:spPr>
        <p:txBody>
          <a:bodyPr/>
          <a:lstStyle/>
          <a:p>
            <a:r>
              <a:rPr lang="en-US" dirty="0"/>
              <a:t>Disqualification from Farm Deferral </a:t>
            </a:r>
          </a:p>
        </p:txBody>
      </p:sp>
    </p:spTree>
    <p:extLst>
      <p:ext uri="{BB962C8B-B14F-4D97-AF65-F5344CB8AC3E}">
        <p14:creationId xmlns:p14="http://schemas.microsoft.com/office/powerpoint/2010/main" val="3667385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5D3816-6D09-4FC9-9152-82AFD3315363}"/>
              </a:ext>
            </a:extLst>
          </p:cNvPr>
          <p:cNvSpPr>
            <a:spLocks noGrp="1"/>
          </p:cNvSpPr>
          <p:nvPr>
            <p:ph type="sldNum" sz="quarter" idx="10"/>
          </p:nvPr>
        </p:nvSpPr>
        <p:spPr/>
        <p:txBody>
          <a:bodyPr/>
          <a:lstStyle/>
          <a:p>
            <a:fld id="{D495E168-DA5E-4888-8D8A-92B118324C14}" type="slidenum">
              <a:rPr lang="en-US" noProof="0" smtClean="0"/>
              <a:pPr/>
              <a:t>8</a:t>
            </a:fld>
            <a:endParaRPr lang="en-US" noProof="0" dirty="0"/>
          </a:p>
        </p:txBody>
      </p:sp>
      <p:sp>
        <p:nvSpPr>
          <p:cNvPr id="3" name="Footer Placeholder 2">
            <a:extLst>
              <a:ext uri="{FF2B5EF4-FFF2-40B4-BE49-F238E27FC236}">
                <a16:creationId xmlns:a16="http://schemas.microsoft.com/office/drawing/2014/main" id="{BE69FF31-067B-4204-A716-51B9ACBF4A8B}"/>
              </a:ext>
            </a:extLst>
          </p:cNvPr>
          <p:cNvSpPr>
            <a:spLocks noGrp="1"/>
          </p:cNvSpPr>
          <p:nvPr>
            <p:ph type="ftr" sz="quarter" idx="12"/>
          </p:nvPr>
        </p:nvSpPr>
        <p:spPr>
          <a:xfrm>
            <a:off x="838200" y="6118484"/>
            <a:ext cx="3513667" cy="365125"/>
          </a:xfrm>
        </p:spPr>
        <p:txBody>
          <a:bodyPr/>
          <a:lstStyle/>
          <a:p>
            <a:r>
              <a:rPr lang="en-US" noProof="0" dirty="0"/>
              <a:t>Yamhill County Assessment &amp; Taxation </a:t>
            </a:r>
          </a:p>
        </p:txBody>
      </p:sp>
      <p:sp>
        <p:nvSpPr>
          <p:cNvPr id="4" name="Text Placeholder 3">
            <a:extLst>
              <a:ext uri="{FF2B5EF4-FFF2-40B4-BE49-F238E27FC236}">
                <a16:creationId xmlns:a16="http://schemas.microsoft.com/office/drawing/2014/main" id="{16BF63BF-A913-4EFB-828D-C9AE0688F704}"/>
              </a:ext>
            </a:extLst>
          </p:cNvPr>
          <p:cNvSpPr>
            <a:spLocks noGrp="1"/>
          </p:cNvSpPr>
          <p:nvPr>
            <p:ph type="body" idx="1"/>
          </p:nvPr>
        </p:nvSpPr>
        <p:spPr/>
        <p:txBody>
          <a:bodyPr/>
          <a:lstStyle/>
          <a:p>
            <a:r>
              <a:rPr lang="en-US" dirty="0"/>
              <a:t>EFU </a:t>
            </a:r>
          </a:p>
        </p:txBody>
      </p:sp>
      <p:sp>
        <p:nvSpPr>
          <p:cNvPr id="5" name="Text Placeholder 4">
            <a:extLst>
              <a:ext uri="{FF2B5EF4-FFF2-40B4-BE49-F238E27FC236}">
                <a16:creationId xmlns:a16="http://schemas.microsoft.com/office/drawing/2014/main" id="{B9E86978-8AF7-40F9-962B-47CA96BCDDF6}"/>
              </a:ext>
            </a:extLst>
          </p:cNvPr>
          <p:cNvSpPr>
            <a:spLocks noGrp="1"/>
          </p:cNvSpPr>
          <p:nvPr>
            <p:ph type="body" sz="quarter" idx="16"/>
          </p:nvPr>
        </p:nvSpPr>
        <p:spPr/>
        <p:txBody>
          <a:bodyPr/>
          <a:lstStyle/>
          <a:p>
            <a:r>
              <a:rPr lang="en-US" dirty="0"/>
              <a:t>We value 1.0 acre for the homesite, this 1.0 acre will be removed from special assessment dependent on the zoning of the land </a:t>
            </a:r>
          </a:p>
        </p:txBody>
      </p:sp>
      <p:sp>
        <p:nvSpPr>
          <p:cNvPr id="6" name="Text Placeholder 5">
            <a:extLst>
              <a:ext uri="{FF2B5EF4-FFF2-40B4-BE49-F238E27FC236}">
                <a16:creationId xmlns:a16="http://schemas.microsoft.com/office/drawing/2014/main" id="{F321DBB1-43BD-4002-A31D-7FC58B5D5378}"/>
              </a:ext>
            </a:extLst>
          </p:cNvPr>
          <p:cNvSpPr>
            <a:spLocks noGrp="1"/>
          </p:cNvSpPr>
          <p:nvPr>
            <p:ph type="body" idx="18"/>
          </p:nvPr>
        </p:nvSpPr>
        <p:spPr/>
        <p:txBody>
          <a:bodyPr/>
          <a:lstStyle/>
          <a:p>
            <a:r>
              <a:rPr lang="en-US" dirty="0"/>
              <a:t>Non-EFU </a:t>
            </a:r>
          </a:p>
        </p:txBody>
      </p:sp>
      <p:sp>
        <p:nvSpPr>
          <p:cNvPr id="7" name="Text Placeholder 6">
            <a:extLst>
              <a:ext uri="{FF2B5EF4-FFF2-40B4-BE49-F238E27FC236}">
                <a16:creationId xmlns:a16="http://schemas.microsoft.com/office/drawing/2014/main" id="{412BBBB7-1384-48F0-BCFC-FC9B2E8FE79A}"/>
              </a:ext>
            </a:extLst>
          </p:cNvPr>
          <p:cNvSpPr>
            <a:spLocks noGrp="1"/>
          </p:cNvSpPr>
          <p:nvPr>
            <p:ph type="body" sz="quarter" idx="20"/>
          </p:nvPr>
        </p:nvSpPr>
        <p:spPr>
          <a:xfrm>
            <a:off x="1159649" y="3428501"/>
            <a:ext cx="4365625" cy="2689983"/>
          </a:xfrm>
        </p:spPr>
        <p:txBody>
          <a:bodyPr/>
          <a:lstStyle/>
          <a:p>
            <a:r>
              <a:rPr lang="en-US" dirty="0"/>
              <a:t>Land under dwellings located within an exclusive farm use zone and used in conjunction with the farm shall qualify for special assessment under ORS 308A.256</a:t>
            </a:r>
          </a:p>
          <a:p>
            <a:r>
              <a:rPr lang="en-US" dirty="0"/>
              <a:t>The acre under the homesite will be valued as a 1.0-acre farm site</a:t>
            </a:r>
          </a:p>
          <a:p>
            <a:r>
              <a:rPr lang="en-US" dirty="0"/>
              <a:t>No additional or potential taxes will be added upon creation of the 1.0-acre farm site in an exclusive farm use zone</a:t>
            </a:r>
          </a:p>
        </p:txBody>
      </p:sp>
      <p:sp>
        <p:nvSpPr>
          <p:cNvPr id="8" name="Text Placeholder 7">
            <a:extLst>
              <a:ext uri="{FF2B5EF4-FFF2-40B4-BE49-F238E27FC236}">
                <a16:creationId xmlns:a16="http://schemas.microsoft.com/office/drawing/2014/main" id="{D90E8B7D-7B0F-436F-9D44-6AE76D048F99}"/>
              </a:ext>
            </a:extLst>
          </p:cNvPr>
          <p:cNvSpPr>
            <a:spLocks noGrp="1"/>
          </p:cNvSpPr>
          <p:nvPr>
            <p:ph type="body" sz="quarter" idx="21"/>
          </p:nvPr>
        </p:nvSpPr>
        <p:spPr>
          <a:xfrm>
            <a:off x="6627121" y="3428501"/>
            <a:ext cx="4365625" cy="2689983"/>
          </a:xfrm>
        </p:spPr>
        <p:txBody>
          <a:bodyPr>
            <a:normAutofit/>
          </a:bodyPr>
          <a:lstStyle/>
          <a:p>
            <a:r>
              <a:rPr lang="en-US" dirty="0"/>
              <a:t>Land under dwellings used in conjunction with the farm use of nonexclusive farm use zone farmland shall qualify </a:t>
            </a:r>
            <a:r>
              <a:rPr lang="en-US" u="sng" dirty="0"/>
              <a:t>IF</a:t>
            </a:r>
            <a:r>
              <a:rPr lang="en-US" dirty="0"/>
              <a:t> the farmland was operated as a part of a farm unit that produced more than one-half of the adjusted gross income of the owner or owners in the year prior to the year an application is filed</a:t>
            </a:r>
          </a:p>
          <a:p>
            <a:r>
              <a:rPr lang="en-US" dirty="0"/>
              <a:t>Annual application required</a:t>
            </a:r>
          </a:p>
          <a:p>
            <a:r>
              <a:rPr lang="en-US" dirty="0"/>
              <a:t>Additional tax will be added to the coming tax year for </a:t>
            </a:r>
            <a:r>
              <a:rPr lang="en-US" u="sng" dirty="0"/>
              <a:t>only</a:t>
            </a:r>
            <a:r>
              <a:rPr lang="en-US" dirty="0"/>
              <a:t> the 1.0-acre homesite going back up to five years</a:t>
            </a:r>
          </a:p>
        </p:txBody>
      </p:sp>
      <p:sp>
        <p:nvSpPr>
          <p:cNvPr id="9" name="Title 8">
            <a:extLst>
              <a:ext uri="{FF2B5EF4-FFF2-40B4-BE49-F238E27FC236}">
                <a16:creationId xmlns:a16="http://schemas.microsoft.com/office/drawing/2014/main" id="{9BD1FCAD-C850-487B-9C78-56EB70DA3B60}"/>
              </a:ext>
            </a:extLst>
          </p:cNvPr>
          <p:cNvSpPr>
            <a:spLocks noGrp="1"/>
          </p:cNvSpPr>
          <p:nvPr>
            <p:ph type="title"/>
          </p:nvPr>
        </p:nvSpPr>
        <p:spPr/>
        <p:txBody>
          <a:bodyPr/>
          <a:lstStyle/>
          <a:p>
            <a:r>
              <a:rPr lang="en-US" dirty="0"/>
              <a:t>Homesite Disqualification (Farm)</a:t>
            </a:r>
          </a:p>
        </p:txBody>
      </p:sp>
    </p:spTree>
    <p:extLst>
      <p:ext uri="{BB962C8B-B14F-4D97-AF65-F5344CB8AC3E}">
        <p14:creationId xmlns:p14="http://schemas.microsoft.com/office/powerpoint/2010/main" val="1459727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4B5AA4-CE45-4129-A725-6AD23452E95B}"/>
              </a:ext>
            </a:extLst>
          </p:cNvPr>
          <p:cNvSpPr>
            <a:spLocks noGrp="1"/>
          </p:cNvSpPr>
          <p:nvPr>
            <p:ph type="sldNum" sz="quarter" idx="10"/>
          </p:nvPr>
        </p:nvSpPr>
        <p:spPr/>
        <p:txBody>
          <a:bodyPr/>
          <a:lstStyle/>
          <a:p>
            <a:fld id="{D495E168-DA5E-4888-8D8A-92B118324C14}" type="slidenum">
              <a:rPr lang="en-US" noProof="0" smtClean="0"/>
              <a:pPr/>
              <a:t>9</a:t>
            </a:fld>
            <a:endParaRPr lang="en-US" noProof="0" dirty="0"/>
          </a:p>
        </p:txBody>
      </p:sp>
      <p:sp>
        <p:nvSpPr>
          <p:cNvPr id="3" name="Footer Placeholder 2">
            <a:extLst>
              <a:ext uri="{FF2B5EF4-FFF2-40B4-BE49-F238E27FC236}">
                <a16:creationId xmlns:a16="http://schemas.microsoft.com/office/drawing/2014/main" id="{F23B3090-690F-4DA2-AEBA-B6E3F1961E0A}"/>
              </a:ext>
            </a:extLst>
          </p:cNvPr>
          <p:cNvSpPr>
            <a:spLocks noGrp="1"/>
          </p:cNvSpPr>
          <p:nvPr>
            <p:ph type="ftr" sz="quarter" idx="12"/>
          </p:nvPr>
        </p:nvSpPr>
        <p:spPr>
          <a:xfrm>
            <a:off x="838200" y="6118484"/>
            <a:ext cx="3547188" cy="365125"/>
          </a:xfrm>
        </p:spPr>
        <p:txBody>
          <a:bodyPr/>
          <a:lstStyle/>
          <a:p>
            <a:r>
              <a:rPr lang="en-US" noProof="0" dirty="0"/>
              <a:t>Yamhill County Assessment &amp; Taxation </a:t>
            </a:r>
          </a:p>
        </p:txBody>
      </p:sp>
      <p:sp>
        <p:nvSpPr>
          <p:cNvPr id="4" name="Text Placeholder 3">
            <a:extLst>
              <a:ext uri="{FF2B5EF4-FFF2-40B4-BE49-F238E27FC236}">
                <a16:creationId xmlns:a16="http://schemas.microsoft.com/office/drawing/2014/main" id="{F0465E6E-DC4C-426D-9DAC-DB27CED94FAB}"/>
              </a:ext>
            </a:extLst>
          </p:cNvPr>
          <p:cNvSpPr>
            <a:spLocks noGrp="1"/>
          </p:cNvSpPr>
          <p:nvPr>
            <p:ph type="body" idx="1"/>
          </p:nvPr>
        </p:nvSpPr>
        <p:spPr>
          <a:xfrm>
            <a:off x="884928" y="2732920"/>
            <a:ext cx="5211072" cy="454353"/>
          </a:xfrm>
        </p:spPr>
        <p:txBody>
          <a:bodyPr/>
          <a:lstStyle/>
          <a:p>
            <a:r>
              <a:rPr lang="en-US" dirty="0"/>
              <a:t>Forest Deferral Qualifications </a:t>
            </a:r>
          </a:p>
        </p:txBody>
      </p:sp>
      <p:sp>
        <p:nvSpPr>
          <p:cNvPr id="5" name="Text Placeholder 4">
            <a:extLst>
              <a:ext uri="{FF2B5EF4-FFF2-40B4-BE49-F238E27FC236}">
                <a16:creationId xmlns:a16="http://schemas.microsoft.com/office/drawing/2014/main" id="{F46C45FE-23F8-449D-AF4F-C85375D6271F}"/>
              </a:ext>
            </a:extLst>
          </p:cNvPr>
          <p:cNvSpPr>
            <a:spLocks noGrp="1"/>
          </p:cNvSpPr>
          <p:nvPr>
            <p:ph type="body" sz="quarter" idx="16"/>
          </p:nvPr>
        </p:nvSpPr>
        <p:spPr/>
        <p:txBody>
          <a:bodyPr/>
          <a:lstStyle/>
          <a:p>
            <a:r>
              <a:rPr lang="en-US" dirty="0"/>
              <a:t>Property managed for the primary purpose of growing and harvesting timber </a:t>
            </a:r>
          </a:p>
        </p:txBody>
      </p:sp>
      <p:sp>
        <p:nvSpPr>
          <p:cNvPr id="6" name="Text Placeholder 5">
            <a:extLst>
              <a:ext uri="{FF2B5EF4-FFF2-40B4-BE49-F238E27FC236}">
                <a16:creationId xmlns:a16="http://schemas.microsoft.com/office/drawing/2014/main" id="{21D7FD5F-C0E4-444C-ACE1-49FE9C0E85E5}"/>
              </a:ext>
            </a:extLst>
          </p:cNvPr>
          <p:cNvSpPr>
            <a:spLocks noGrp="1"/>
          </p:cNvSpPr>
          <p:nvPr>
            <p:ph type="body" idx="18"/>
          </p:nvPr>
        </p:nvSpPr>
        <p:spPr>
          <a:xfrm>
            <a:off x="6370721" y="2732920"/>
            <a:ext cx="5564879" cy="454353"/>
          </a:xfrm>
        </p:spPr>
        <p:txBody>
          <a:bodyPr/>
          <a:lstStyle/>
          <a:p>
            <a:r>
              <a:rPr lang="en-US" dirty="0"/>
              <a:t>The Oregon Forest Practices Act </a:t>
            </a:r>
          </a:p>
        </p:txBody>
      </p:sp>
      <p:sp>
        <p:nvSpPr>
          <p:cNvPr id="7" name="Text Placeholder 6">
            <a:extLst>
              <a:ext uri="{FF2B5EF4-FFF2-40B4-BE49-F238E27FC236}">
                <a16:creationId xmlns:a16="http://schemas.microsoft.com/office/drawing/2014/main" id="{6CCEE695-7A00-4BB4-A178-A87A83210DB1}"/>
              </a:ext>
            </a:extLst>
          </p:cNvPr>
          <p:cNvSpPr>
            <a:spLocks noGrp="1"/>
          </p:cNvSpPr>
          <p:nvPr>
            <p:ph type="body" sz="quarter" idx="20"/>
          </p:nvPr>
        </p:nvSpPr>
        <p:spPr>
          <a:xfrm>
            <a:off x="884928" y="3428500"/>
            <a:ext cx="4936351" cy="2552850"/>
          </a:xfrm>
        </p:spPr>
        <p:txBody>
          <a:bodyPr>
            <a:normAutofit fontScale="92500" lnSpcReduction="20000"/>
          </a:bodyPr>
          <a:lstStyle/>
          <a:p>
            <a:r>
              <a:rPr lang="en-US" dirty="0"/>
              <a:t>Owners must have at least 2.0 acres of forestland to apply</a:t>
            </a:r>
          </a:p>
          <a:p>
            <a:r>
              <a:rPr lang="en-US" dirty="0"/>
              <a:t>If you do not have enough trees to meet qualifications under the Oregon Forest Practices Act, you must have at least 20 percent (minimum two acres) meeting the standards by December 31 of the first assessment year, and you must develop and submit a Reforestation Plan that shows you plan to plant enough trees to meet the standards within five years</a:t>
            </a:r>
          </a:p>
          <a:p>
            <a:r>
              <a:rPr lang="en-US" dirty="0"/>
              <a:t>The trees must be maintained, thinned, removed if diseased, etc.</a:t>
            </a:r>
          </a:p>
          <a:p>
            <a:r>
              <a:rPr lang="en-US" dirty="0"/>
              <a:t>When harvested, the owner has 2 years from the date of harvest to replant the harvested area</a:t>
            </a:r>
          </a:p>
        </p:txBody>
      </p:sp>
      <p:sp>
        <p:nvSpPr>
          <p:cNvPr id="8" name="Text Placeholder 7">
            <a:extLst>
              <a:ext uri="{FF2B5EF4-FFF2-40B4-BE49-F238E27FC236}">
                <a16:creationId xmlns:a16="http://schemas.microsoft.com/office/drawing/2014/main" id="{72E69795-2143-4C7D-8E7B-6FF7456BA1D1}"/>
              </a:ext>
            </a:extLst>
          </p:cNvPr>
          <p:cNvSpPr>
            <a:spLocks noGrp="1"/>
          </p:cNvSpPr>
          <p:nvPr>
            <p:ph type="body" sz="quarter" idx="21"/>
          </p:nvPr>
        </p:nvSpPr>
        <p:spPr>
          <a:xfrm>
            <a:off x="6370721" y="3428501"/>
            <a:ext cx="4365625" cy="2333625"/>
          </a:xfrm>
        </p:spPr>
        <p:txBody>
          <a:bodyPr/>
          <a:lstStyle/>
          <a:p>
            <a:r>
              <a:rPr lang="en-US" dirty="0"/>
              <a:t>The Oregon Forest Practices Act (FPA) sets standards for all commercial activities involving the establishment, management, or harvesting of trees on Oregon’s forestlands.</a:t>
            </a:r>
          </a:p>
          <a:p>
            <a:r>
              <a:rPr lang="en-US" dirty="0">
                <a:hlinkClick r:id="rId2"/>
              </a:rPr>
              <a:t>https://www.oregon.gov/ODF/Working/Pages/FPA.aspx</a:t>
            </a:r>
            <a:r>
              <a:rPr lang="en-US" dirty="0"/>
              <a:t> </a:t>
            </a:r>
          </a:p>
        </p:txBody>
      </p:sp>
      <p:sp>
        <p:nvSpPr>
          <p:cNvPr id="9" name="Title 8">
            <a:extLst>
              <a:ext uri="{FF2B5EF4-FFF2-40B4-BE49-F238E27FC236}">
                <a16:creationId xmlns:a16="http://schemas.microsoft.com/office/drawing/2014/main" id="{EE6C1A0E-6688-4199-84FC-37BE2BCC4776}"/>
              </a:ext>
            </a:extLst>
          </p:cNvPr>
          <p:cNvSpPr>
            <a:spLocks noGrp="1"/>
          </p:cNvSpPr>
          <p:nvPr>
            <p:ph type="title"/>
          </p:nvPr>
        </p:nvSpPr>
        <p:spPr>
          <a:xfrm>
            <a:off x="838200" y="389067"/>
            <a:ext cx="10515600" cy="1325563"/>
          </a:xfrm>
        </p:spPr>
        <p:txBody>
          <a:bodyPr>
            <a:normAutofit/>
          </a:bodyPr>
          <a:lstStyle/>
          <a:p>
            <a:r>
              <a:rPr lang="en-US" dirty="0"/>
              <a:t>Designated Forestland (DFL)</a:t>
            </a:r>
          </a:p>
        </p:txBody>
      </p:sp>
    </p:spTree>
    <p:extLst>
      <p:ext uri="{BB962C8B-B14F-4D97-AF65-F5344CB8AC3E}">
        <p14:creationId xmlns:p14="http://schemas.microsoft.com/office/powerpoint/2010/main" val="295606598"/>
      </p:ext>
    </p:extLst>
  </p:cSld>
  <p:clrMapOvr>
    <a:masterClrMapping/>
  </p:clrMapOvr>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64AC00"/>
      </a:dk2>
      <a:lt2>
        <a:srgbClr val="CBFF00"/>
      </a:lt2>
      <a:accent1>
        <a:srgbClr val="002E62"/>
      </a:accent1>
      <a:accent2>
        <a:srgbClr val="004CB9"/>
      </a:accent2>
      <a:accent3>
        <a:srgbClr val="005500"/>
      </a:accent3>
      <a:accent4>
        <a:srgbClr val="16B3DC"/>
      </a:accent4>
      <a:accent5>
        <a:srgbClr val="F9DC5C"/>
      </a:accent5>
      <a:accent6>
        <a:srgbClr val="EF626C"/>
      </a:accent6>
      <a:hlink>
        <a:srgbClr val="FFFFFF"/>
      </a:hlink>
      <a:folHlink>
        <a:srgbClr val="FFFFFF"/>
      </a:folHlink>
    </a:clrScheme>
    <a:fontScheme name="Custom 21">
      <a:majorFont>
        <a:latin typeface="Gill Sans MT"/>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TF22977542_Outdoors presentation_RVA_v4.potx" id="{6CD96AFB-7D75-48FF-A856-C8B82BF3C12B}" vid="{1E6ACFD4-3AE6-4944-B76B-DA44E915EC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35B1F0-3442-4957-9701-25816EFDB6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6A71AF-4CF2-4B95-BFB6-5C27500258C6}">
  <ds:schemaRef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documentManagement/types"/>
    <ds:schemaRef ds:uri="71af3243-3dd4-4a8d-8c0d-dd76da1f02a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F60B100-7079-4DE7-AF7C-20BFB1D62C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Outdoors presentation</Template>
  <TotalTime>0</TotalTime>
  <Words>2386</Words>
  <Application>Microsoft Office PowerPoint</Application>
  <PresentationFormat>Widescreen</PresentationFormat>
  <Paragraphs>210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Franklin Gothic Book</vt:lpstr>
      <vt:lpstr>Gill Sans MT</vt:lpstr>
      <vt:lpstr>Office Theme</vt:lpstr>
      <vt:lpstr>Yamhill County Special Assessment Programs </vt:lpstr>
      <vt:lpstr>Mission Statement: "To provide the citizens of  Yamhill County with an accurate, effective, fair, and equitable property tax program by a team that is driven with a passion to exceed the expectations of the citizens we serve.”</vt:lpstr>
      <vt:lpstr>Special Assessment Programs Available in Yamhill County </vt:lpstr>
      <vt:lpstr>Exclusive Farm Use (EFU)</vt:lpstr>
      <vt:lpstr>Non-Exclusive Farm Use (Non-EFU)</vt:lpstr>
      <vt:lpstr>Additional Qualifying and Non-Qualifying Practices</vt:lpstr>
      <vt:lpstr>Disqualification from Farm Deferral </vt:lpstr>
      <vt:lpstr>Homesite Disqualification (Farm)</vt:lpstr>
      <vt:lpstr>Designated Forestland (DFL)</vt:lpstr>
      <vt:lpstr>Small Tract Forest (STF)</vt:lpstr>
      <vt:lpstr>Homesite Disqualification (Forest)</vt:lpstr>
      <vt:lpstr>Planting Recommendations (Western Oregon)</vt:lpstr>
      <vt:lpstr>Disqualification from Forest Deferral  (DFL &amp; STF)</vt:lpstr>
      <vt:lpstr>Wildlife Habitat Conservation Management Program (WHCMP)</vt:lpstr>
      <vt:lpstr>Conservation Easement </vt:lpstr>
      <vt:lpstr>Key Dates</vt:lpstr>
      <vt:lpstr>Number of Accounts in Special Assessment </vt:lpstr>
      <vt:lpstr>At the Yamhill County Assessment &amp; Tax Office, we are here to help and assist when and where we can, and even more so when our county is in need.  We are here to monitor all accounts and to educate property owners along the way. </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2020-08-24T21:27:39Z</dcterms:created>
  <dcterms:modified xsi:type="dcterms:W3CDTF">2025-05-08T22:12:51Z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